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5DA0D-A31C-4A89-AA29-9E66022B0111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F77AA9-2750-410D-BE92-80AAE03D7BB4}">
      <dgm:prSet phldrT="[Texto]"/>
      <dgm:spPr/>
      <dgm:t>
        <a:bodyPr/>
        <a:lstStyle/>
        <a:p>
          <a:r>
            <a:rPr lang="es-EC" dirty="0" smtClean="0"/>
            <a:t>Enfermedades coronarias </a:t>
          </a:r>
          <a:endParaRPr lang="en-US" dirty="0"/>
        </a:p>
      </dgm:t>
    </dgm:pt>
    <dgm:pt modelId="{C6E5480B-B680-4659-945A-0CDC3AC29B06}" type="parTrans" cxnId="{0A824984-4843-4D5C-B810-BFE33C41CBF6}">
      <dgm:prSet/>
      <dgm:spPr/>
      <dgm:t>
        <a:bodyPr/>
        <a:lstStyle/>
        <a:p>
          <a:endParaRPr lang="en-US"/>
        </a:p>
      </dgm:t>
    </dgm:pt>
    <dgm:pt modelId="{EF044088-0391-47A5-B28A-0559E9C49FFE}" type="sibTrans" cxnId="{0A824984-4843-4D5C-B810-BFE33C41CBF6}">
      <dgm:prSet/>
      <dgm:spPr/>
      <dgm:t>
        <a:bodyPr/>
        <a:lstStyle/>
        <a:p>
          <a:endParaRPr lang="en-US"/>
        </a:p>
      </dgm:t>
    </dgm:pt>
    <dgm:pt modelId="{AB9D76F2-2948-4E8F-BE1D-E0862798D759}">
      <dgm:prSet phldrT="[Texto]"/>
      <dgm:spPr/>
      <dgm:t>
        <a:bodyPr/>
        <a:lstStyle/>
        <a:p>
          <a:r>
            <a:rPr lang="es-EC" dirty="0" smtClean="0"/>
            <a:t>En estudios se confirman niveles de LDL mas bajo </a:t>
          </a:r>
          <a:endParaRPr lang="en-US" dirty="0"/>
        </a:p>
      </dgm:t>
    </dgm:pt>
    <dgm:pt modelId="{5A55204E-B5DC-4817-82A7-234C19DE01D4}" type="parTrans" cxnId="{2EE9A4E9-5C44-4502-BB6E-3D64A5770C3D}">
      <dgm:prSet/>
      <dgm:spPr/>
      <dgm:t>
        <a:bodyPr/>
        <a:lstStyle/>
        <a:p>
          <a:endParaRPr lang="en-US"/>
        </a:p>
      </dgm:t>
    </dgm:pt>
    <dgm:pt modelId="{44F43BB5-3700-4ED9-8E6A-A3C3ED2BDD3A}" type="sibTrans" cxnId="{2EE9A4E9-5C44-4502-BB6E-3D64A5770C3D}">
      <dgm:prSet/>
      <dgm:spPr/>
      <dgm:t>
        <a:bodyPr/>
        <a:lstStyle/>
        <a:p>
          <a:endParaRPr lang="en-US"/>
        </a:p>
      </dgm:t>
    </dgm:pt>
    <dgm:pt modelId="{6616140B-B013-4606-B4AD-1F5C646DCA98}">
      <dgm:prSet phldrT="[Texto]"/>
      <dgm:spPr/>
      <dgm:t>
        <a:bodyPr/>
        <a:lstStyle/>
        <a:p>
          <a:r>
            <a:rPr lang="es-EC" dirty="0" smtClean="0"/>
            <a:t>Cifras de colesterol mas bajo </a:t>
          </a:r>
          <a:endParaRPr lang="en-US" dirty="0"/>
        </a:p>
      </dgm:t>
    </dgm:pt>
    <dgm:pt modelId="{AB123F9A-55D4-429B-9AE3-24BD42616672}" type="parTrans" cxnId="{8A99D193-6F25-4611-8AD1-815CA420047D}">
      <dgm:prSet/>
      <dgm:spPr/>
      <dgm:t>
        <a:bodyPr/>
        <a:lstStyle/>
        <a:p>
          <a:endParaRPr lang="en-US"/>
        </a:p>
      </dgm:t>
    </dgm:pt>
    <dgm:pt modelId="{B0CD9FC9-548E-45FF-860A-23EC7483064A}" type="sibTrans" cxnId="{8A99D193-6F25-4611-8AD1-815CA420047D}">
      <dgm:prSet/>
      <dgm:spPr/>
      <dgm:t>
        <a:bodyPr/>
        <a:lstStyle/>
        <a:p>
          <a:endParaRPr lang="en-US"/>
        </a:p>
      </dgm:t>
    </dgm:pt>
    <dgm:pt modelId="{625C1F1E-5CA2-4BEB-96DA-FD464B3A5300}">
      <dgm:prSet phldrT="[Texto]"/>
      <dgm:spPr/>
      <dgm:t>
        <a:bodyPr/>
        <a:lstStyle/>
        <a:p>
          <a:r>
            <a:rPr lang="es-EC" dirty="0" smtClean="0"/>
            <a:t>Presentan un IMC bajo y por ende bajo riesgo cardiovascular </a:t>
          </a:r>
          <a:endParaRPr lang="en-US" dirty="0"/>
        </a:p>
      </dgm:t>
    </dgm:pt>
    <dgm:pt modelId="{12200422-F686-452D-B978-8BE33FD1481F}" type="parTrans" cxnId="{B40F0714-9F71-46E6-B82D-AEA51798C9C1}">
      <dgm:prSet/>
      <dgm:spPr/>
      <dgm:t>
        <a:bodyPr/>
        <a:lstStyle/>
        <a:p>
          <a:endParaRPr lang="en-US"/>
        </a:p>
      </dgm:t>
    </dgm:pt>
    <dgm:pt modelId="{86F42F0C-E15F-4AA2-BB22-17DF2F91503B}" type="sibTrans" cxnId="{B40F0714-9F71-46E6-B82D-AEA51798C9C1}">
      <dgm:prSet/>
      <dgm:spPr/>
      <dgm:t>
        <a:bodyPr/>
        <a:lstStyle/>
        <a:p>
          <a:endParaRPr lang="en-US"/>
        </a:p>
      </dgm:t>
    </dgm:pt>
    <dgm:pt modelId="{62D6E7DE-EC49-4EB5-9D8A-8D772FE8EEB7}" type="pres">
      <dgm:prSet presAssocID="{B115DA0D-A31C-4A89-AA29-9E66022B01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E1B981-DFAC-454F-A890-7B8BC6971FC1}" type="pres">
      <dgm:prSet presAssocID="{30F77AA9-2750-410D-BE92-80AAE03D7BB4}" presName="centerShape" presStyleLbl="node0" presStyleIdx="0" presStyleCnt="1"/>
      <dgm:spPr/>
      <dgm:t>
        <a:bodyPr/>
        <a:lstStyle/>
        <a:p>
          <a:endParaRPr lang="en-US"/>
        </a:p>
      </dgm:t>
    </dgm:pt>
    <dgm:pt modelId="{DA3F7F48-A3DB-4153-A7B1-3A9B5F33AD12}" type="pres">
      <dgm:prSet presAssocID="{5A55204E-B5DC-4817-82A7-234C19DE01D4}" presName="parTrans" presStyleLbl="sibTrans2D1" presStyleIdx="0" presStyleCnt="3"/>
      <dgm:spPr/>
      <dgm:t>
        <a:bodyPr/>
        <a:lstStyle/>
        <a:p>
          <a:endParaRPr lang="en-US"/>
        </a:p>
      </dgm:t>
    </dgm:pt>
    <dgm:pt modelId="{4ECFACA0-C003-4BE0-B74C-0F46126A49B1}" type="pres">
      <dgm:prSet presAssocID="{5A55204E-B5DC-4817-82A7-234C19DE01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BAFA5D-6A14-4CF7-9E81-CD81C1DB50B6}" type="pres">
      <dgm:prSet presAssocID="{AB9D76F2-2948-4E8F-BE1D-E0862798D7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EACAB-651D-4450-9492-C0329FBAC371}" type="pres">
      <dgm:prSet presAssocID="{AB123F9A-55D4-429B-9AE3-24BD42616672}" presName="parTrans" presStyleLbl="sibTrans2D1" presStyleIdx="1" presStyleCnt="3"/>
      <dgm:spPr/>
      <dgm:t>
        <a:bodyPr/>
        <a:lstStyle/>
        <a:p>
          <a:endParaRPr lang="en-US"/>
        </a:p>
      </dgm:t>
    </dgm:pt>
    <dgm:pt modelId="{F7269166-7673-4CF7-9FD2-72411335EC81}" type="pres">
      <dgm:prSet presAssocID="{AB123F9A-55D4-429B-9AE3-24BD4261667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956C2B3-8BDD-4EB8-963A-7F150FDF3060}" type="pres">
      <dgm:prSet presAssocID="{6616140B-B013-4606-B4AD-1F5C646DCA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0D531-5B2B-4574-ADAE-4C2FCDF90DE5}" type="pres">
      <dgm:prSet presAssocID="{12200422-F686-452D-B978-8BE33FD1481F}" presName="parTrans" presStyleLbl="sibTrans2D1" presStyleIdx="2" presStyleCnt="3"/>
      <dgm:spPr/>
      <dgm:t>
        <a:bodyPr/>
        <a:lstStyle/>
        <a:p>
          <a:endParaRPr lang="en-US"/>
        </a:p>
      </dgm:t>
    </dgm:pt>
    <dgm:pt modelId="{98A0EA3B-9F57-4D6E-935B-BCF704888685}" type="pres">
      <dgm:prSet presAssocID="{12200422-F686-452D-B978-8BE33FD1481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A913BF2-26D5-46B3-9542-7996276868A4}" type="pres">
      <dgm:prSet presAssocID="{625C1F1E-5CA2-4BEB-96DA-FD464B3A53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94760-3E9F-473D-A96E-78BBCD394BAC}" type="presOf" srcId="{6616140B-B013-4606-B4AD-1F5C646DCA98}" destId="{9956C2B3-8BDD-4EB8-963A-7F150FDF3060}" srcOrd="0" destOrd="0" presId="urn:microsoft.com/office/officeart/2005/8/layout/radial5"/>
    <dgm:cxn modelId="{B40F0714-9F71-46E6-B82D-AEA51798C9C1}" srcId="{30F77AA9-2750-410D-BE92-80AAE03D7BB4}" destId="{625C1F1E-5CA2-4BEB-96DA-FD464B3A5300}" srcOrd="2" destOrd="0" parTransId="{12200422-F686-452D-B978-8BE33FD1481F}" sibTransId="{86F42F0C-E15F-4AA2-BB22-17DF2F91503B}"/>
    <dgm:cxn modelId="{9D129141-1B05-4C0D-AA1E-5701491FA76E}" type="presOf" srcId="{5A55204E-B5DC-4817-82A7-234C19DE01D4}" destId="{DA3F7F48-A3DB-4153-A7B1-3A9B5F33AD12}" srcOrd="0" destOrd="0" presId="urn:microsoft.com/office/officeart/2005/8/layout/radial5"/>
    <dgm:cxn modelId="{96763ED9-FE27-4597-ABB9-908A050AEE96}" type="presOf" srcId="{12200422-F686-452D-B978-8BE33FD1481F}" destId="{98A0EA3B-9F57-4D6E-935B-BCF704888685}" srcOrd="1" destOrd="0" presId="urn:microsoft.com/office/officeart/2005/8/layout/radial5"/>
    <dgm:cxn modelId="{BAD1D3B5-415A-494C-9125-72398892F3C9}" type="presOf" srcId="{AB9D76F2-2948-4E8F-BE1D-E0862798D759}" destId="{96BAFA5D-6A14-4CF7-9E81-CD81C1DB50B6}" srcOrd="0" destOrd="0" presId="urn:microsoft.com/office/officeart/2005/8/layout/radial5"/>
    <dgm:cxn modelId="{8A99D193-6F25-4611-8AD1-815CA420047D}" srcId="{30F77AA9-2750-410D-BE92-80AAE03D7BB4}" destId="{6616140B-B013-4606-B4AD-1F5C646DCA98}" srcOrd="1" destOrd="0" parTransId="{AB123F9A-55D4-429B-9AE3-24BD42616672}" sibTransId="{B0CD9FC9-548E-45FF-860A-23EC7483064A}"/>
    <dgm:cxn modelId="{5379B8B2-CF42-44BF-BE49-6E2BF362607B}" type="presOf" srcId="{625C1F1E-5CA2-4BEB-96DA-FD464B3A5300}" destId="{BA913BF2-26D5-46B3-9542-7996276868A4}" srcOrd="0" destOrd="0" presId="urn:microsoft.com/office/officeart/2005/8/layout/radial5"/>
    <dgm:cxn modelId="{FB989AB3-AC04-4CB3-962F-E71B10484BC5}" type="presOf" srcId="{B115DA0D-A31C-4A89-AA29-9E66022B0111}" destId="{62D6E7DE-EC49-4EB5-9D8A-8D772FE8EEB7}" srcOrd="0" destOrd="0" presId="urn:microsoft.com/office/officeart/2005/8/layout/radial5"/>
    <dgm:cxn modelId="{CB5D8BAE-BEE7-4603-ACA5-453E5951A336}" type="presOf" srcId="{AB123F9A-55D4-429B-9AE3-24BD42616672}" destId="{F7269166-7673-4CF7-9FD2-72411335EC81}" srcOrd="1" destOrd="0" presId="urn:microsoft.com/office/officeart/2005/8/layout/radial5"/>
    <dgm:cxn modelId="{AEC149E8-5383-4E8C-845F-528D1C5F0947}" type="presOf" srcId="{5A55204E-B5DC-4817-82A7-234C19DE01D4}" destId="{4ECFACA0-C003-4BE0-B74C-0F46126A49B1}" srcOrd="1" destOrd="0" presId="urn:microsoft.com/office/officeart/2005/8/layout/radial5"/>
    <dgm:cxn modelId="{9C332092-2BA1-43CA-BE0F-E71918AE2FE7}" type="presOf" srcId="{12200422-F686-452D-B978-8BE33FD1481F}" destId="{2210D531-5B2B-4574-ADAE-4C2FCDF90DE5}" srcOrd="0" destOrd="0" presId="urn:microsoft.com/office/officeart/2005/8/layout/radial5"/>
    <dgm:cxn modelId="{E476433B-5DFE-41E1-B0FD-9CEAACC55701}" type="presOf" srcId="{AB123F9A-55D4-429B-9AE3-24BD42616672}" destId="{9C7EACAB-651D-4450-9492-C0329FBAC371}" srcOrd="0" destOrd="0" presId="urn:microsoft.com/office/officeart/2005/8/layout/radial5"/>
    <dgm:cxn modelId="{9034A844-861B-4CFB-9106-C12405A63FFC}" type="presOf" srcId="{30F77AA9-2750-410D-BE92-80AAE03D7BB4}" destId="{6FE1B981-DFAC-454F-A890-7B8BC6971FC1}" srcOrd="0" destOrd="0" presId="urn:microsoft.com/office/officeart/2005/8/layout/radial5"/>
    <dgm:cxn modelId="{2EE9A4E9-5C44-4502-BB6E-3D64A5770C3D}" srcId="{30F77AA9-2750-410D-BE92-80AAE03D7BB4}" destId="{AB9D76F2-2948-4E8F-BE1D-E0862798D759}" srcOrd="0" destOrd="0" parTransId="{5A55204E-B5DC-4817-82A7-234C19DE01D4}" sibTransId="{44F43BB5-3700-4ED9-8E6A-A3C3ED2BDD3A}"/>
    <dgm:cxn modelId="{0A824984-4843-4D5C-B810-BFE33C41CBF6}" srcId="{B115DA0D-A31C-4A89-AA29-9E66022B0111}" destId="{30F77AA9-2750-410D-BE92-80AAE03D7BB4}" srcOrd="0" destOrd="0" parTransId="{C6E5480B-B680-4659-945A-0CDC3AC29B06}" sibTransId="{EF044088-0391-47A5-B28A-0559E9C49FFE}"/>
    <dgm:cxn modelId="{CD81BE0F-71D5-47EF-A9FC-B45B54047233}" type="presParOf" srcId="{62D6E7DE-EC49-4EB5-9D8A-8D772FE8EEB7}" destId="{6FE1B981-DFAC-454F-A890-7B8BC6971FC1}" srcOrd="0" destOrd="0" presId="urn:microsoft.com/office/officeart/2005/8/layout/radial5"/>
    <dgm:cxn modelId="{449554B1-2C38-4287-8A15-95F54B70FA7F}" type="presParOf" srcId="{62D6E7DE-EC49-4EB5-9D8A-8D772FE8EEB7}" destId="{DA3F7F48-A3DB-4153-A7B1-3A9B5F33AD12}" srcOrd="1" destOrd="0" presId="urn:microsoft.com/office/officeart/2005/8/layout/radial5"/>
    <dgm:cxn modelId="{2FBB1285-FBB1-46DB-9664-1630552A3660}" type="presParOf" srcId="{DA3F7F48-A3DB-4153-A7B1-3A9B5F33AD12}" destId="{4ECFACA0-C003-4BE0-B74C-0F46126A49B1}" srcOrd="0" destOrd="0" presId="urn:microsoft.com/office/officeart/2005/8/layout/radial5"/>
    <dgm:cxn modelId="{A936C09C-2FAF-4106-883C-5ACA323ED0EC}" type="presParOf" srcId="{62D6E7DE-EC49-4EB5-9D8A-8D772FE8EEB7}" destId="{96BAFA5D-6A14-4CF7-9E81-CD81C1DB50B6}" srcOrd="2" destOrd="0" presId="urn:microsoft.com/office/officeart/2005/8/layout/radial5"/>
    <dgm:cxn modelId="{CD15B319-85D7-4621-9051-F2DDB04527AC}" type="presParOf" srcId="{62D6E7DE-EC49-4EB5-9D8A-8D772FE8EEB7}" destId="{9C7EACAB-651D-4450-9492-C0329FBAC371}" srcOrd="3" destOrd="0" presId="urn:microsoft.com/office/officeart/2005/8/layout/radial5"/>
    <dgm:cxn modelId="{4BF0F798-5415-41C7-A3A9-8820FD49774B}" type="presParOf" srcId="{9C7EACAB-651D-4450-9492-C0329FBAC371}" destId="{F7269166-7673-4CF7-9FD2-72411335EC81}" srcOrd="0" destOrd="0" presId="urn:microsoft.com/office/officeart/2005/8/layout/radial5"/>
    <dgm:cxn modelId="{D3B955B4-24C8-4E9B-A832-2A0869F8D922}" type="presParOf" srcId="{62D6E7DE-EC49-4EB5-9D8A-8D772FE8EEB7}" destId="{9956C2B3-8BDD-4EB8-963A-7F150FDF3060}" srcOrd="4" destOrd="0" presId="urn:microsoft.com/office/officeart/2005/8/layout/radial5"/>
    <dgm:cxn modelId="{2CCFC273-FDEE-4000-AA29-300D166563CF}" type="presParOf" srcId="{62D6E7DE-EC49-4EB5-9D8A-8D772FE8EEB7}" destId="{2210D531-5B2B-4574-ADAE-4C2FCDF90DE5}" srcOrd="5" destOrd="0" presId="urn:microsoft.com/office/officeart/2005/8/layout/radial5"/>
    <dgm:cxn modelId="{8C514490-4FB3-4BCA-830A-0291127D5B5C}" type="presParOf" srcId="{2210D531-5B2B-4574-ADAE-4C2FCDF90DE5}" destId="{98A0EA3B-9F57-4D6E-935B-BCF704888685}" srcOrd="0" destOrd="0" presId="urn:microsoft.com/office/officeart/2005/8/layout/radial5"/>
    <dgm:cxn modelId="{CE06E19C-74EB-4826-850C-BDF3DBBC151E}" type="presParOf" srcId="{62D6E7DE-EC49-4EB5-9D8A-8D772FE8EEB7}" destId="{BA913BF2-26D5-46B3-9542-7996276868A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05636-CCEB-45C3-88DF-1AD2308FCE9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D52763-8544-478A-89A3-F4C55CD91F72}">
      <dgm:prSet phldrT="[Texto]"/>
      <dgm:spPr/>
      <dgm:t>
        <a:bodyPr/>
        <a:lstStyle/>
        <a:p>
          <a:r>
            <a:rPr lang="es-EC" dirty="0" smtClean="0"/>
            <a:t>Energía </a:t>
          </a:r>
          <a:endParaRPr lang="en-US" dirty="0"/>
        </a:p>
      </dgm:t>
    </dgm:pt>
    <dgm:pt modelId="{1B39235A-BE27-41B8-B3BE-012AB8F03AE2}" type="parTrans" cxnId="{1424BE39-9F75-4E77-B1C1-399A298657B3}">
      <dgm:prSet/>
      <dgm:spPr/>
      <dgm:t>
        <a:bodyPr/>
        <a:lstStyle/>
        <a:p>
          <a:endParaRPr lang="en-US"/>
        </a:p>
      </dgm:t>
    </dgm:pt>
    <dgm:pt modelId="{5CBECC63-404F-4A9E-ADF1-4E46C8AD83EF}" type="sibTrans" cxnId="{1424BE39-9F75-4E77-B1C1-399A298657B3}">
      <dgm:prSet/>
      <dgm:spPr/>
      <dgm:t>
        <a:bodyPr/>
        <a:lstStyle/>
        <a:p>
          <a:endParaRPr lang="en-US"/>
        </a:p>
      </dgm:t>
    </dgm:pt>
    <dgm:pt modelId="{9BDF7499-24F3-40D4-A7A5-B9D66C9D4B80}">
      <dgm:prSet phldrT="[Texto]"/>
      <dgm:spPr/>
      <dgm:t>
        <a:bodyPr/>
        <a:lstStyle/>
        <a:p>
          <a:r>
            <a:rPr lang="es-ES" dirty="0" smtClean="0"/>
            <a:t> Si la ingesta energética no es suficiente, el aporte de nutrientes esenciales tampoco, y, por lo </a:t>
          </a:r>
          <a:r>
            <a:rPr lang="es-ES" dirty="0" err="1" smtClean="0"/>
            <a:t>tanto,se</a:t>
          </a:r>
          <a:r>
            <a:rPr lang="es-ES" dirty="0" smtClean="0"/>
            <a:t> utilizarán las proteínas como combustible</a:t>
          </a:r>
          <a:endParaRPr lang="en-US" dirty="0"/>
        </a:p>
      </dgm:t>
    </dgm:pt>
    <dgm:pt modelId="{D345BFF4-293B-4EFB-8D2D-88E9E82238AA}" type="parTrans" cxnId="{04EFAA57-B69F-4C0C-9BEC-E6F64D910B76}">
      <dgm:prSet/>
      <dgm:spPr/>
      <dgm:t>
        <a:bodyPr/>
        <a:lstStyle/>
        <a:p>
          <a:endParaRPr lang="en-US"/>
        </a:p>
      </dgm:t>
    </dgm:pt>
    <dgm:pt modelId="{B63E0E24-7377-49B7-A72E-04C847C54C3C}" type="sibTrans" cxnId="{04EFAA57-B69F-4C0C-9BEC-E6F64D910B76}">
      <dgm:prSet/>
      <dgm:spPr/>
      <dgm:t>
        <a:bodyPr/>
        <a:lstStyle/>
        <a:p>
          <a:endParaRPr lang="en-US"/>
        </a:p>
      </dgm:t>
    </dgm:pt>
    <dgm:pt modelId="{7B65BAA1-4F4F-4CAA-B3B7-32392A66611E}">
      <dgm:prSet phldrT="[Texto]"/>
      <dgm:spPr/>
      <dgm:t>
        <a:bodyPr/>
        <a:lstStyle/>
        <a:p>
          <a:r>
            <a:rPr lang="es-EC" dirty="0" smtClean="0"/>
            <a:t>Ácidos grasos </a:t>
          </a:r>
          <a:endParaRPr lang="en-US" dirty="0"/>
        </a:p>
      </dgm:t>
    </dgm:pt>
    <dgm:pt modelId="{98300342-A9C4-4C6C-A601-1ADD699C7847}" type="parTrans" cxnId="{02C7E73A-3AD5-4694-9A57-944C6FCF82B5}">
      <dgm:prSet/>
      <dgm:spPr/>
      <dgm:t>
        <a:bodyPr/>
        <a:lstStyle/>
        <a:p>
          <a:endParaRPr lang="en-US"/>
        </a:p>
      </dgm:t>
    </dgm:pt>
    <dgm:pt modelId="{802C7001-F715-4CD8-8F8F-CAB47F375457}" type="sibTrans" cxnId="{02C7E73A-3AD5-4694-9A57-944C6FCF82B5}">
      <dgm:prSet/>
      <dgm:spPr/>
      <dgm:t>
        <a:bodyPr/>
        <a:lstStyle/>
        <a:p>
          <a:endParaRPr lang="en-US"/>
        </a:p>
      </dgm:t>
    </dgm:pt>
    <dgm:pt modelId="{930309FA-FA6B-48D8-9971-70E7D6A4FC52}">
      <dgm:prSet phldrT="[Texto]"/>
      <dgm:spPr/>
      <dgm:t>
        <a:bodyPr/>
        <a:lstStyle/>
        <a:p>
          <a:r>
            <a:rPr lang="es-ES" dirty="0" smtClean="0"/>
            <a:t>Las dietas vegetarianas son especialmente ricas en ácidos</a:t>
          </a:r>
          <a:endParaRPr lang="en-US" dirty="0"/>
        </a:p>
      </dgm:t>
    </dgm:pt>
    <dgm:pt modelId="{99068036-0219-4585-B76F-6E6CA422264C}" type="parTrans" cxnId="{A6B2762B-C314-4965-902A-EC7019BD1FDC}">
      <dgm:prSet/>
      <dgm:spPr/>
      <dgm:t>
        <a:bodyPr/>
        <a:lstStyle/>
        <a:p>
          <a:endParaRPr lang="en-US"/>
        </a:p>
      </dgm:t>
    </dgm:pt>
    <dgm:pt modelId="{34956C16-E8EC-45BC-B542-73D431DCC1B5}" type="sibTrans" cxnId="{A6B2762B-C314-4965-902A-EC7019BD1FDC}">
      <dgm:prSet/>
      <dgm:spPr/>
      <dgm:t>
        <a:bodyPr/>
        <a:lstStyle/>
        <a:p>
          <a:endParaRPr lang="en-US"/>
        </a:p>
      </dgm:t>
    </dgm:pt>
    <dgm:pt modelId="{F7C257F6-A800-4509-9BA2-836F6B972B8B}">
      <dgm:prSet phldrT="[Texto]"/>
      <dgm:spPr/>
      <dgm:t>
        <a:bodyPr/>
        <a:lstStyle/>
        <a:p>
          <a:r>
            <a:rPr lang="es-EC" dirty="0" smtClean="0"/>
            <a:t>Proteínas </a:t>
          </a:r>
          <a:endParaRPr lang="en-US" dirty="0"/>
        </a:p>
      </dgm:t>
    </dgm:pt>
    <dgm:pt modelId="{26BECF00-7F5C-4F59-806B-906AF2C04B49}" type="parTrans" cxnId="{4345A7C1-D1F4-4078-BF36-6FB2C1A410F5}">
      <dgm:prSet/>
      <dgm:spPr/>
      <dgm:t>
        <a:bodyPr/>
        <a:lstStyle/>
        <a:p>
          <a:endParaRPr lang="en-US"/>
        </a:p>
      </dgm:t>
    </dgm:pt>
    <dgm:pt modelId="{7EEF8937-6F3C-410E-AA56-A8E0891C96B9}" type="sibTrans" cxnId="{4345A7C1-D1F4-4078-BF36-6FB2C1A410F5}">
      <dgm:prSet/>
      <dgm:spPr/>
      <dgm:t>
        <a:bodyPr/>
        <a:lstStyle/>
        <a:p>
          <a:endParaRPr lang="en-US"/>
        </a:p>
      </dgm:t>
    </dgm:pt>
    <dgm:pt modelId="{48D8807E-1E31-4BF3-A8D3-754E522EA825}">
      <dgm:prSet phldrT="[Texto]"/>
      <dgm:spPr/>
      <dgm:t>
        <a:bodyPr/>
        <a:lstStyle/>
        <a:p>
          <a:r>
            <a:rPr lang="es-ES" dirty="0" smtClean="0"/>
            <a:t>La calidad de las proteínas de una</a:t>
          </a:r>
          <a:endParaRPr lang="en-US" dirty="0"/>
        </a:p>
      </dgm:t>
    </dgm:pt>
    <dgm:pt modelId="{074F73A2-74C4-44B2-8C51-5470FF3236E1}" type="parTrans" cxnId="{59ED279E-B6B1-49EC-B957-96BA8907E4B9}">
      <dgm:prSet/>
      <dgm:spPr/>
      <dgm:t>
        <a:bodyPr/>
        <a:lstStyle/>
        <a:p>
          <a:endParaRPr lang="en-US"/>
        </a:p>
      </dgm:t>
    </dgm:pt>
    <dgm:pt modelId="{C81DC01D-D1F4-42E4-91DE-B145FAACBDCB}" type="sibTrans" cxnId="{59ED279E-B6B1-49EC-B957-96BA8907E4B9}">
      <dgm:prSet/>
      <dgm:spPr/>
      <dgm:t>
        <a:bodyPr/>
        <a:lstStyle/>
        <a:p>
          <a:endParaRPr lang="en-US"/>
        </a:p>
      </dgm:t>
    </dgm:pt>
    <dgm:pt modelId="{0B02AF5B-C4D5-46DD-91EA-95612D092124}">
      <dgm:prSet phldrT="[Texto]"/>
      <dgm:spPr/>
      <dgm:t>
        <a:bodyPr/>
        <a:lstStyle/>
        <a:p>
          <a:r>
            <a:rPr lang="es-EC" dirty="0" smtClean="0"/>
            <a:t>La ingesta de </a:t>
          </a:r>
          <a:r>
            <a:rPr lang="es-EC" dirty="0" err="1" smtClean="0"/>
            <a:t>bitamina</a:t>
          </a:r>
          <a:r>
            <a:rPr lang="es-EC" dirty="0" smtClean="0"/>
            <a:t> B 12 </a:t>
          </a:r>
          <a:endParaRPr lang="en-US" dirty="0"/>
        </a:p>
      </dgm:t>
    </dgm:pt>
    <dgm:pt modelId="{E2CBD5A3-E4FA-478E-AE2E-9C98CAA85C29}" type="parTrans" cxnId="{2EB47C46-D2B4-4278-B0D7-9591C9A8661F}">
      <dgm:prSet/>
      <dgm:spPr/>
      <dgm:t>
        <a:bodyPr/>
        <a:lstStyle/>
        <a:p>
          <a:endParaRPr lang="en-US"/>
        </a:p>
      </dgm:t>
    </dgm:pt>
    <dgm:pt modelId="{3F191190-1ADE-4FDE-A4B1-403929EA6EA1}" type="sibTrans" cxnId="{2EB47C46-D2B4-4278-B0D7-9591C9A8661F}">
      <dgm:prSet/>
      <dgm:spPr/>
      <dgm:t>
        <a:bodyPr/>
        <a:lstStyle/>
        <a:p>
          <a:endParaRPr lang="en-US"/>
        </a:p>
      </dgm:t>
    </dgm:pt>
    <dgm:pt modelId="{3E899D21-810D-4086-B7F0-822B19021D81}">
      <dgm:prSet/>
      <dgm:spPr/>
      <dgm:t>
        <a:bodyPr/>
        <a:lstStyle/>
        <a:p>
          <a:r>
            <a:rPr lang="es-ES" smtClean="0"/>
            <a:t>grasos omega-6, pero deficitarias en omega-3, salvo que la dieta</a:t>
          </a:r>
          <a:endParaRPr lang="en-US"/>
        </a:p>
      </dgm:t>
    </dgm:pt>
    <dgm:pt modelId="{94239DDE-107D-4FEF-90FB-F197D0A37513}" type="parTrans" cxnId="{26887C99-2033-4C0A-8168-E1CF03B9922B}">
      <dgm:prSet/>
      <dgm:spPr/>
      <dgm:t>
        <a:bodyPr/>
        <a:lstStyle/>
        <a:p>
          <a:endParaRPr lang="en-US"/>
        </a:p>
      </dgm:t>
    </dgm:pt>
    <dgm:pt modelId="{15ED60E4-4214-4336-B7E3-6D330F6C97D0}" type="sibTrans" cxnId="{26887C99-2033-4C0A-8168-E1CF03B9922B}">
      <dgm:prSet/>
      <dgm:spPr/>
      <dgm:t>
        <a:bodyPr/>
        <a:lstStyle/>
        <a:p>
          <a:endParaRPr lang="en-US"/>
        </a:p>
      </dgm:t>
    </dgm:pt>
    <dgm:pt modelId="{A1AFFB90-F12D-4529-B0EF-00302AFA7763}">
      <dgm:prSet/>
      <dgm:spPr/>
      <dgm:t>
        <a:bodyPr/>
        <a:lstStyle/>
        <a:p>
          <a:r>
            <a:rPr lang="en-US" dirty="0" err="1" smtClean="0"/>
            <a:t>incluya</a:t>
          </a:r>
          <a:r>
            <a:rPr lang="en-US" dirty="0" smtClean="0"/>
            <a:t> </a:t>
          </a:r>
          <a:r>
            <a:rPr lang="en-US" dirty="0" err="1" smtClean="0"/>
            <a:t>pescado</a:t>
          </a:r>
          <a:r>
            <a:rPr lang="en-US" dirty="0" smtClean="0"/>
            <a:t>, </a:t>
          </a:r>
          <a:r>
            <a:rPr lang="en-US" dirty="0" err="1" smtClean="0"/>
            <a:t>huevos</a:t>
          </a:r>
          <a:r>
            <a:rPr lang="en-US" dirty="0" smtClean="0"/>
            <a:t> o </a:t>
          </a:r>
          <a:r>
            <a:rPr lang="en-US" dirty="0" err="1" smtClean="0"/>
            <a:t>cantidades</a:t>
          </a:r>
          <a:r>
            <a:rPr lang="en-US" dirty="0" smtClean="0"/>
            <a:t> </a:t>
          </a:r>
          <a:r>
            <a:rPr lang="en-US" dirty="0" err="1" smtClean="0"/>
            <a:t>importantes</a:t>
          </a:r>
          <a:r>
            <a:rPr lang="en-US" dirty="0" smtClean="0"/>
            <a:t> de </a:t>
          </a:r>
          <a:r>
            <a:rPr lang="en-US" dirty="0" err="1" smtClean="0"/>
            <a:t>algas</a:t>
          </a:r>
          <a:r>
            <a:rPr lang="en-US" dirty="0" smtClean="0"/>
            <a:t>. </a:t>
          </a:r>
          <a:endParaRPr lang="en-US" dirty="0"/>
        </a:p>
      </dgm:t>
    </dgm:pt>
    <dgm:pt modelId="{89E268E7-382F-4CD5-B4DB-1F370B5F025D}" type="parTrans" cxnId="{6FE120AE-C459-4905-A5A3-5DB1673075B8}">
      <dgm:prSet/>
      <dgm:spPr/>
      <dgm:t>
        <a:bodyPr/>
        <a:lstStyle/>
        <a:p>
          <a:endParaRPr lang="en-US"/>
        </a:p>
      </dgm:t>
    </dgm:pt>
    <dgm:pt modelId="{82BCFD73-BEBA-4133-A110-72F6D1B98A90}" type="sibTrans" cxnId="{6FE120AE-C459-4905-A5A3-5DB1673075B8}">
      <dgm:prSet/>
      <dgm:spPr/>
      <dgm:t>
        <a:bodyPr/>
        <a:lstStyle/>
        <a:p>
          <a:endParaRPr lang="en-US"/>
        </a:p>
      </dgm:t>
    </dgm:pt>
    <dgm:pt modelId="{B951166C-FC87-412D-B9FD-52E800DE9CAD}">
      <dgm:prSet/>
      <dgm:spPr/>
      <dgm:t>
        <a:bodyPr/>
        <a:lstStyle/>
        <a:p>
          <a:r>
            <a:rPr lang="es-ES" smtClean="0"/>
            <a:t>dieta viene determinada por la composición en aminoácidos de</a:t>
          </a:r>
          <a:endParaRPr lang="en-US"/>
        </a:p>
      </dgm:t>
    </dgm:pt>
    <dgm:pt modelId="{EBF92E56-8D4D-4103-9849-B77EF04D4213}" type="parTrans" cxnId="{3E1BF727-6E77-4310-96A6-9C494978347E}">
      <dgm:prSet/>
      <dgm:spPr/>
      <dgm:t>
        <a:bodyPr/>
        <a:lstStyle/>
        <a:p>
          <a:endParaRPr lang="en-US"/>
        </a:p>
      </dgm:t>
    </dgm:pt>
    <dgm:pt modelId="{278B76FA-AC0A-414F-8629-C91E409E80CA}" type="sibTrans" cxnId="{3E1BF727-6E77-4310-96A6-9C494978347E}">
      <dgm:prSet/>
      <dgm:spPr/>
      <dgm:t>
        <a:bodyPr/>
        <a:lstStyle/>
        <a:p>
          <a:endParaRPr lang="en-US"/>
        </a:p>
      </dgm:t>
    </dgm:pt>
    <dgm:pt modelId="{56BFE885-0361-41B9-92F0-42A661B3C736}">
      <dgm:prSet/>
      <dgm:spPr/>
      <dgm:t>
        <a:bodyPr/>
        <a:lstStyle/>
        <a:p>
          <a:r>
            <a:rPr lang="es-ES" dirty="0" smtClean="0"/>
            <a:t>dichas proteínas y por su digestibilidad. L</a:t>
          </a:r>
          <a:endParaRPr lang="en-US" dirty="0"/>
        </a:p>
      </dgm:t>
    </dgm:pt>
    <dgm:pt modelId="{D6920107-8403-4558-A032-CB00DEBF1157}" type="parTrans" cxnId="{8933F7DA-1FBE-4760-AC1B-6A9FAEC802D4}">
      <dgm:prSet/>
      <dgm:spPr/>
      <dgm:t>
        <a:bodyPr/>
        <a:lstStyle/>
        <a:p>
          <a:endParaRPr lang="en-US"/>
        </a:p>
      </dgm:t>
    </dgm:pt>
    <dgm:pt modelId="{1197AC8E-C681-4CFA-99B8-3D0D22F4398B}" type="sibTrans" cxnId="{8933F7DA-1FBE-4760-AC1B-6A9FAEC802D4}">
      <dgm:prSet/>
      <dgm:spPr/>
      <dgm:t>
        <a:bodyPr/>
        <a:lstStyle/>
        <a:p>
          <a:endParaRPr lang="en-US"/>
        </a:p>
      </dgm:t>
    </dgm:pt>
    <dgm:pt modelId="{E339AE73-8EDA-4157-8E2F-2AAA55B386EB}" type="pres">
      <dgm:prSet presAssocID="{D2E05636-CCEB-45C3-88DF-1AD2308FCE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5F6EC1-F4C5-4A14-A0E0-491D0ECBD115}" type="pres">
      <dgm:prSet presAssocID="{7FD52763-8544-478A-89A3-F4C55CD91F72}" presName="circle1" presStyleLbl="node1" presStyleIdx="0" presStyleCnt="3"/>
      <dgm:spPr/>
    </dgm:pt>
    <dgm:pt modelId="{A8C966ED-9568-4E2A-9F43-0051719AB9BC}" type="pres">
      <dgm:prSet presAssocID="{7FD52763-8544-478A-89A3-F4C55CD91F72}" presName="space" presStyleCnt="0"/>
      <dgm:spPr/>
    </dgm:pt>
    <dgm:pt modelId="{C6D4DA36-C559-47C4-AB03-E9719C78AD77}" type="pres">
      <dgm:prSet presAssocID="{7FD52763-8544-478A-89A3-F4C55CD91F72}" presName="rect1" presStyleLbl="alignAcc1" presStyleIdx="0" presStyleCnt="3"/>
      <dgm:spPr/>
      <dgm:t>
        <a:bodyPr/>
        <a:lstStyle/>
        <a:p>
          <a:endParaRPr lang="en-US"/>
        </a:p>
      </dgm:t>
    </dgm:pt>
    <dgm:pt modelId="{B2E9EDFD-43FC-47B7-B15C-0F517CAEE2DC}" type="pres">
      <dgm:prSet presAssocID="{7B65BAA1-4F4F-4CAA-B3B7-32392A66611E}" presName="vertSpace2" presStyleLbl="node1" presStyleIdx="0" presStyleCnt="3"/>
      <dgm:spPr/>
    </dgm:pt>
    <dgm:pt modelId="{64C67F67-98AB-4777-97A3-8818A2114E6D}" type="pres">
      <dgm:prSet presAssocID="{7B65BAA1-4F4F-4CAA-B3B7-32392A66611E}" presName="circle2" presStyleLbl="node1" presStyleIdx="1" presStyleCnt="3"/>
      <dgm:spPr/>
    </dgm:pt>
    <dgm:pt modelId="{0021138C-CDE6-4414-AE2B-7F274B9409DD}" type="pres">
      <dgm:prSet presAssocID="{7B65BAA1-4F4F-4CAA-B3B7-32392A66611E}" presName="rect2" presStyleLbl="alignAcc1" presStyleIdx="1" presStyleCnt="3"/>
      <dgm:spPr/>
      <dgm:t>
        <a:bodyPr/>
        <a:lstStyle/>
        <a:p>
          <a:endParaRPr lang="en-US"/>
        </a:p>
      </dgm:t>
    </dgm:pt>
    <dgm:pt modelId="{7044AE80-F1BC-40A7-A55E-229231472E98}" type="pres">
      <dgm:prSet presAssocID="{F7C257F6-A800-4509-9BA2-836F6B972B8B}" presName="vertSpace3" presStyleLbl="node1" presStyleIdx="1" presStyleCnt="3"/>
      <dgm:spPr/>
    </dgm:pt>
    <dgm:pt modelId="{4ED41B2E-3E54-4FCE-BF36-32A6CD313D01}" type="pres">
      <dgm:prSet presAssocID="{F7C257F6-A800-4509-9BA2-836F6B972B8B}" presName="circle3" presStyleLbl="node1" presStyleIdx="2" presStyleCnt="3"/>
      <dgm:spPr/>
    </dgm:pt>
    <dgm:pt modelId="{6B7756F4-97D5-421E-9C32-9C19395F9E55}" type="pres">
      <dgm:prSet presAssocID="{F7C257F6-A800-4509-9BA2-836F6B972B8B}" presName="rect3" presStyleLbl="alignAcc1" presStyleIdx="2" presStyleCnt="3"/>
      <dgm:spPr/>
      <dgm:t>
        <a:bodyPr/>
        <a:lstStyle/>
        <a:p>
          <a:endParaRPr lang="en-US"/>
        </a:p>
      </dgm:t>
    </dgm:pt>
    <dgm:pt modelId="{9F0BE8C8-7C98-4EE5-947C-2DE25B822C53}" type="pres">
      <dgm:prSet presAssocID="{7FD52763-8544-478A-89A3-F4C55CD91F7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D7AD6-5F7B-405B-8638-ED2774C6F0AD}" type="pres">
      <dgm:prSet presAssocID="{7FD52763-8544-478A-89A3-F4C55CD91F7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032ED-2A66-4D4D-A2EF-98359604DF5C}" type="pres">
      <dgm:prSet presAssocID="{7B65BAA1-4F4F-4CAA-B3B7-32392A66611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33005-D493-4C98-AA60-B89CD8262EFF}" type="pres">
      <dgm:prSet presAssocID="{7B65BAA1-4F4F-4CAA-B3B7-32392A66611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E902C-4B78-4467-BAE5-813A2095C583}" type="pres">
      <dgm:prSet presAssocID="{F7C257F6-A800-4509-9BA2-836F6B972B8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7DD23-2527-47EB-BDCA-737E7A7EF40F}" type="pres">
      <dgm:prSet presAssocID="{F7C257F6-A800-4509-9BA2-836F6B972B8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47C46-D2B4-4278-B0D7-9591C9A8661F}" srcId="{F7C257F6-A800-4509-9BA2-836F6B972B8B}" destId="{0B02AF5B-C4D5-46DD-91EA-95612D092124}" srcOrd="3" destOrd="0" parTransId="{E2CBD5A3-E4FA-478E-AE2E-9C98CAA85C29}" sibTransId="{3F191190-1ADE-4FDE-A4B1-403929EA6EA1}"/>
    <dgm:cxn modelId="{1424BE39-9F75-4E77-B1C1-399A298657B3}" srcId="{D2E05636-CCEB-45C3-88DF-1AD2308FCE9C}" destId="{7FD52763-8544-478A-89A3-F4C55CD91F72}" srcOrd="0" destOrd="0" parTransId="{1B39235A-BE27-41B8-B3BE-012AB8F03AE2}" sibTransId="{5CBECC63-404F-4A9E-ADF1-4E46C8AD83EF}"/>
    <dgm:cxn modelId="{32C26607-7B9A-438F-AD57-5D5A946D8F76}" type="presOf" srcId="{F7C257F6-A800-4509-9BA2-836F6B972B8B}" destId="{6B7756F4-97D5-421E-9C32-9C19395F9E55}" srcOrd="0" destOrd="0" presId="urn:microsoft.com/office/officeart/2005/8/layout/target3"/>
    <dgm:cxn modelId="{A6B2762B-C314-4965-902A-EC7019BD1FDC}" srcId="{7B65BAA1-4F4F-4CAA-B3B7-32392A66611E}" destId="{930309FA-FA6B-48D8-9971-70E7D6A4FC52}" srcOrd="0" destOrd="0" parTransId="{99068036-0219-4585-B76F-6E6CA422264C}" sibTransId="{34956C16-E8EC-45BC-B542-73D431DCC1B5}"/>
    <dgm:cxn modelId="{7C357579-CAFB-4C52-B2A0-A916CB8F2A76}" type="presOf" srcId="{B951166C-FC87-412D-B9FD-52E800DE9CAD}" destId="{E2D7DD23-2527-47EB-BDCA-737E7A7EF40F}" srcOrd="0" destOrd="1" presId="urn:microsoft.com/office/officeart/2005/8/layout/target3"/>
    <dgm:cxn modelId="{B2627F5C-0C73-4E71-BB16-A69D7B9B995B}" type="presOf" srcId="{9BDF7499-24F3-40D4-A7A5-B9D66C9D4B80}" destId="{55CD7AD6-5F7B-405B-8638-ED2774C6F0AD}" srcOrd="0" destOrd="0" presId="urn:microsoft.com/office/officeart/2005/8/layout/target3"/>
    <dgm:cxn modelId="{9890D4AC-FF39-49CB-A017-471C831C0C38}" type="presOf" srcId="{0B02AF5B-C4D5-46DD-91EA-95612D092124}" destId="{E2D7DD23-2527-47EB-BDCA-737E7A7EF40F}" srcOrd="0" destOrd="3" presId="urn:microsoft.com/office/officeart/2005/8/layout/target3"/>
    <dgm:cxn modelId="{E1920C85-09DF-43A3-ADCD-C54B4E5626A6}" type="presOf" srcId="{A1AFFB90-F12D-4529-B0EF-00302AFA7763}" destId="{CD933005-D493-4C98-AA60-B89CD8262EFF}" srcOrd="0" destOrd="2" presId="urn:microsoft.com/office/officeart/2005/8/layout/target3"/>
    <dgm:cxn modelId="{59ED279E-B6B1-49EC-B957-96BA8907E4B9}" srcId="{F7C257F6-A800-4509-9BA2-836F6B972B8B}" destId="{48D8807E-1E31-4BF3-A8D3-754E522EA825}" srcOrd="0" destOrd="0" parTransId="{074F73A2-74C4-44B2-8C51-5470FF3236E1}" sibTransId="{C81DC01D-D1F4-42E4-91DE-B145FAACBDCB}"/>
    <dgm:cxn modelId="{26887C99-2033-4C0A-8168-E1CF03B9922B}" srcId="{7B65BAA1-4F4F-4CAA-B3B7-32392A66611E}" destId="{3E899D21-810D-4086-B7F0-822B19021D81}" srcOrd="1" destOrd="0" parTransId="{94239DDE-107D-4FEF-90FB-F197D0A37513}" sibTransId="{15ED60E4-4214-4336-B7E3-6D330F6C97D0}"/>
    <dgm:cxn modelId="{AEC4F782-D5E1-4B07-B510-22B1C3D38318}" type="presOf" srcId="{48D8807E-1E31-4BF3-A8D3-754E522EA825}" destId="{E2D7DD23-2527-47EB-BDCA-737E7A7EF40F}" srcOrd="0" destOrd="0" presId="urn:microsoft.com/office/officeart/2005/8/layout/target3"/>
    <dgm:cxn modelId="{3E1BF727-6E77-4310-96A6-9C494978347E}" srcId="{F7C257F6-A800-4509-9BA2-836F6B972B8B}" destId="{B951166C-FC87-412D-B9FD-52E800DE9CAD}" srcOrd="1" destOrd="0" parTransId="{EBF92E56-8D4D-4103-9849-B77EF04D4213}" sibTransId="{278B76FA-AC0A-414F-8629-C91E409E80CA}"/>
    <dgm:cxn modelId="{55742129-BB6A-40DF-AE74-B5E0F4C08382}" type="presOf" srcId="{7FD52763-8544-478A-89A3-F4C55CD91F72}" destId="{C6D4DA36-C559-47C4-AB03-E9719C78AD77}" srcOrd="0" destOrd="0" presId="urn:microsoft.com/office/officeart/2005/8/layout/target3"/>
    <dgm:cxn modelId="{C710AA7F-48FF-4E58-843D-D18D425C0C6B}" type="presOf" srcId="{3E899D21-810D-4086-B7F0-822B19021D81}" destId="{CD933005-D493-4C98-AA60-B89CD8262EFF}" srcOrd="0" destOrd="1" presId="urn:microsoft.com/office/officeart/2005/8/layout/target3"/>
    <dgm:cxn modelId="{36B954B8-F17D-43A4-AA61-56F3A083A60A}" type="presOf" srcId="{7B65BAA1-4F4F-4CAA-B3B7-32392A66611E}" destId="{0021138C-CDE6-4414-AE2B-7F274B9409DD}" srcOrd="0" destOrd="0" presId="urn:microsoft.com/office/officeart/2005/8/layout/target3"/>
    <dgm:cxn modelId="{DC850B73-97EC-4E5E-8CA5-07061CCE2AE5}" type="presOf" srcId="{F7C257F6-A800-4509-9BA2-836F6B972B8B}" destId="{3AAE902C-4B78-4467-BAE5-813A2095C583}" srcOrd="1" destOrd="0" presId="urn:microsoft.com/office/officeart/2005/8/layout/target3"/>
    <dgm:cxn modelId="{04EFAA57-B69F-4C0C-9BEC-E6F64D910B76}" srcId="{7FD52763-8544-478A-89A3-F4C55CD91F72}" destId="{9BDF7499-24F3-40D4-A7A5-B9D66C9D4B80}" srcOrd="0" destOrd="0" parTransId="{D345BFF4-293B-4EFB-8D2D-88E9E82238AA}" sibTransId="{B63E0E24-7377-49B7-A72E-04C847C54C3C}"/>
    <dgm:cxn modelId="{8D226F7C-A99A-4D6C-B136-39109042A313}" type="presOf" srcId="{D2E05636-CCEB-45C3-88DF-1AD2308FCE9C}" destId="{E339AE73-8EDA-4157-8E2F-2AAA55B386EB}" srcOrd="0" destOrd="0" presId="urn:microsoft.com/office/officeart/2005/8/layout/target3"/>
    <dgm:cxn modelId="{4345A7C1-D1F4-4078-BF36-6FB2C1A410F5}" srcId="{D2E05636-CCEB-45C3-88DF-1AD2308FCE9C}" destId="{F7C257F6-A800-4509-9BA2-836F6B972B8B}" srcOrd="2" destOrd="0" parTransId="{26BECF00-7F5C-4F59-806B-906AF2C04B49}" sibTransId="{7EEF8937-6F3C-410E-AA56-A8E0891C96B9}"/>
    <dgm:cxn modelId="{15A955D0-3D36-4D2D-9E7F-14CB211BDB88}" type="presOf" srcId="{56BFE885-0361-41B9-92F0-42A661B3C736}" destId="{E2D7DD23-2527-47EB-BDCA-737E7A7EF40F}" srcOrd="0" destOrd="2" presId="urn:microsoft.com/office/officeart/2005/8/layout/target3"/>
    <dgm:cxn modelId="{02C7E73A-3AD5-4694-9A57-944C6FCF82B5}" srcId="{D2E05636-CCEB-45C3-88DF-1AD2308FCE9C}" destId="{7B65BAA1-4F4F-4CAA-B3B7-32392A66611E}" srcOrd="1" destOrd="0" parTransId="{98300342-A9C4-4C6C-A601-1ADD699C7847}" sibTransId="{802C7001-F715-4CD8-8F8F-CAB47F375457}"/>
    <dgm:cxn modelId="{2F15FA07-E67C-4232-82C0-26DDFCA97D29}" type="presOf" srcId="{930309FA-FA6B-48D8-9971-70E7D6A4FC52}" destId="{CD933005-D493-4C98-AA60-B89CD8262EFF}" srcOrd="0" destOrd="0" presId="urn:microsoft.com/office/officeart/2005/8/layout/target3"/>
    <dgm:cxn modelId="{6FE120AE-C459-4905-A5A3-5DB1673075B8}" srcId="{7B65BAA1-4F4F-4CAA-B3B7-32392A66611E}" destId="{A1AFFB90-F12D-4529-B0EF-00302AFA7763}" srcOrd="2" destOrd="0" parTransId="{89E268E7-382F-4CD5-B4DB-1F370B5F025D}" sibTransId="{82BCFD73-BEBA-4133-A110-72F6D1B98A90}"/>
    <dgm:cxn modelId="{8933F7DA-1FBE-4760-AC1B-6A9FAEC802D4}" srcId="{F7C257F6-A800-4509-9BA2-836F6B972B8B}" destId="{56BFE885-0361-41B9-92F0-42A661B3C736}" srcOrd="2" destOrd="0" parTransId="{D6920107-8403-4558-A032-CB00DEBF1157}" sibTransId="{1197AC8E-C681-4CFA-99B8-3D0D22F4398B}"/>
    <dgm:cxn modelId="{A1B788DC-2209-435D-9CAE-C22301F96908}" type="presOf" srcId="{7FD52763-8544-478A-89A3-F4C55CD91F72}" destId="{9F0BE8C8-7C98-4EE5-947C-2DE25B822C53}" srcOrd="1" destOrd="0" presId="urn:microsoft.com/office/officeart/2005/8/layout/target3"/>
    <dgm:cxn modelId="{E01497CC-C1EE-45D3-A31A-FEFE420932E7}" type="presOf" srcId="{7B65BAA1-4F4F-4CAA-B3B7-32392A66611E}" destId="{B5D032ED-2A66-4D4D-A2EF-98359604DF5C}" srcOrd="1" destOrd="0" presId="urn:microsoft.com/office/officeart/2005/8/layout/target3"/>
    <dgm:cxn modelId="{03DA467C-AE50-4CAA-9125-B7331DAD3578}" type="presParOf" srcId="{E339AE73-8EDA-4157-8E2F-2AAA55B386EB}" destId="{D65F6EC1-F4C5-4A14-A0E0-491D0ECBD115}" srcOrd="0" destOrd="0" presId="urn:microsoft.com/office/officeart/2005/8/layout/target3"/>
    <dgm:cxn modelId="{11BEA736-F8FA-45D0-860F-0C8A8A2D6DB4}" type="presParOf" srcId="{E339AE73-8EDA-4157-8E2F-2AAA55B386EB}" destId="{A8C966ED-9568-4E2A-9F43-0051719AB9BC}" srcOrd="1" destOrd="0" presId="urn:microsoft.com/office/officeart/2005/8/layout/target3"/>
    <dgm:cxn modelId="{1BAEAFD4-1A12-4ACD-9CFC-1E7CD87F6902}" type="presParOf" srcId="{E339AE73-8EDA-4157-8E2F-2AAA55B386EB}" destId="{C6D4DA36-C559-47C4-AB03-E9719C78AD77}" srcOrd="2" destOrd="0" presId="urn:microsoft.com/office/officeart/2005/8/layout/target3"/>
    <dgm:cxn modelId="{BC1534B9-F455-4AEC-9527-1F323624FFE1}" type="presParOf" srcId="{E339AE73-8EDA-4157-8E2F-2AAA55B386EB}" destId="{B2E9EDFD-43FC-47B7-B15C-0F517CAEE2DC}" srcOrd="3" destOrd="0" presId="urn:microsoft.com/office/officeart/2005/8/layout/target3"/>
    <dgm:cxn modelId="{3EC3C5CA-D55F-43B3-88BE-5191BCC60E58}" type="presParOf" srcId="{E339AE73-8EDA-4157-8E2F-2AAA55B386EB}" destId="{64C67F67-98AB-4777-97A3-8818A2114E6D}" srcOrd="4" destOrd="0" presId="urn:microsoft.com/office/officeart/2005/8/layout/target3"/>
    <dgm:cxn modelId="{9CD7161D-23A2-44D3-8652-F7C55C7DC7E8}" type="presParOf" srcId="{E339AE73-8EDA-4157-8E2F-2AAA55B386EB}" destId="{0021138C-CDE6-4414-AE2B-7F274B9409DD}" srcOrd="5" destOrd="0" presId="urn:microsoft.com/office/officeart/2005/8/layout/target3"/>
    <dgm:cxn modelId="{89A6AA3A-40A1-45C4-832B-E422F4786C21}" type="presParOf" srcId="{E339AE73-8EDA-4157-8E2F-2AAA55B386EB}" destId="{7044AE80-F1BC-40A7-A55E-229231472E98}" srcOrd="6" destOrd="0" presId="urn:microsoft.com/office/officeart/2005/8/layout/target3"/>
    <dgm:cxn modelId="{28049609-45A7-414E-BB9C-CCFE0480D115}" type="presParOf" srcId="{E339AE73-8EDA-4157-8E2F-2AAA55B386EB}" destId="{4ED41B2E-3E54-4FCE-BF36-32A6CD313D01}" srcOrd="7" destOrd="0" presId="urn:microsoft.com/office/officeart/2005/8/layout/target3"/>
    <dgm:cxn modelId="{33B0724F-AD26-4934-A49E-BFD4FB57DF12}" type="presParOf" srcId="{E339AE73-8EDA-4157-8E2F-2AAA55B386EB}" destId="{6B7756F4-97D5-421E-9C32-9C19395F9E55}" srcOrd="8" destOrd="0" presId="urn:microsoft.com/office/officeart/2005/8/layout/target3"/>
    <dgm:cxn modelId="{75D8C168-B42C-4DDC-BB41-7E16CCA811EB}" type="presParOf" srcId="{E339AE73-8EDA-4157-8E2F-2AAA55B386EB}" destId="{9F0BE8C8-7C98-4EE5-947C-2DE25B822C53}" srcOrd="9" destOrd="0" presId="urn:microsoft.com/office/officeart/2005/8/layout/target3"/>
    <dgm:cxn modelId="{826E968B-E84F-4418-9E70-23310018C4AE}" type="presParOf" srcId="{E339AE73-8EDA-4157-8E2F-2AAA55B386EB}" destId="{55CD7AD6-5F7B-405B-8638-ED2774C6F0AD}" srcOrd="10" destOrd="0" presId="urn:microsoft.com/office/officeart/2005/8/layout/target3"/>
    <dgm:cxn modelId="{6E5CFA1D-EACF-4B55-89D0-95AC765E807E}" type="presParOf" srcId="{E339AE73-8EDA-4157-8E2F-2AAA55B386EB}" destId="{B5D032ED-2A66-4D4D-A2EF-98359604DF5C}" srcOrd="11" destOrd="0" presId="urn:microsoft.com/office/officeart/2005/8/layout/target3"/>
    <dgm:cxn modelId="{6F2D66E6-55EB-4AFF-9B4B-A5CD1D1D0EB0}" type="presParOf" srcId="{E339AE73-8EDA-4157-8E2F-2AAA55B386EB}" destId="{CD933005-D493-4C98-AA60-B89CD8262EFF}" srcOrd="12" destOrd="0" presId="urn:microsoft.com/office/officeart/2005/8/layout/target3"/>
    <dgm:cxn modelId="{92755784-86A3-4057-8F52-EF3336695111}" type="presParOf" srcId="{E339AE73-8EDA-4157-8E2F-2AAA55B386EB}" destId="{3AAE902C-4B78-4467-BAE5-813A2095C583}" srcOrd="13" destOrd="0" presId="urn:microsoft.com/office/officeart/2005/8/layout/target3"/>
    <dgm:cxn modelId="{98D1D355-064B-4E07-829E-E6B39285067F}" type="presParOf" srcId="{E339AE73-8EDA-4157-8E2F-2AAA55B386EB}" destId="{E2D7DD23-2527-47EB-BDCA-737E7A7EF40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1B981-DFAC-454F-A890-7B8BC6971FC1}">
      <dsp:nvSpPr>
        <dsp:cNvPr id="0" name=""/>
        <dsp:cNvSpPr/>
      </dsp:nvSpPr>
      <dsp:spPr>
        <a:xfrm>
          <a:off x="2473988" y="1895413"/>
          <a:ext cx="1148022" cy="1148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Enfermedades coronarias </a:t>
          </a:r>
          <a:endParaRPr lang="en-US" sz="900" kern="1200" dirty="0"/>
        </a:p>
      </dsp:txBody>
      <dsp:txXfrm>
        <a:off x="2642112" y="2063537"/>
        <a:ext cx="811774" cy="811774"/>
      </dsp:txXfrm>
    </dsp:sp>
    <dsp:sp modelId="{DA3F7F48-A3DB-4153-A7B1-3A9B5F33AD12}">
      <dsp:nvSpPr>
        <dsp:cNvPr id="0" name=""/>
        <dsp:cNvSpPr/>
      </dsp:nvSpPr>
      <dsp:spPr>
        <a:xfrm rot="16200000">
          <a:off x="2925395" y="1475860"/>
          <a:ext cx="245209" cy="390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962177" y="1590707"/>
        <a:ext cx="171646" cy="234197"/>
      </dsp:txXfrm>
    </dsp:sp>
    <dsp:sp modelId="{96BAFA5D-6A14-4CF7-9E81-CD81C1DB50B6}">
      <dsp:nvSpPr>
        <dsp:cNvPr id="0" name=""/>
        <dsp:cNvSpPr/>
      </dsp:nvSpPr>
      <dsp:spPr>
        <a:xfrm>
          <a:off x="2334970" y="6694"/>
          <a:ext cx="1426059" cy="14260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En estudios se confirman niveles de LDL mas bajo </a:t>
          </a:r>
          <a:endParaRPr lang="en-US" sz="900" kern="1200" dirty="0"/>
        </a:p>
      </dsp:txBody>
      <dsp:txXfrm>
        <a:off x="2543812" y="215536"/>
        <a:ext cx="1008375" cy="1008375"/>
      </dsp:txXfrm>
    </dsp:sp>
    <dsp:sp modelId="{9C7EACAB-651D-4450-9492-C0329FBAC371}">
      <dsp:nvSpPr>
        <dsp:cNvPr id="0" name=""/>
        <dsp:cNvSpPr/>
      </dsp:nvSpPr>
      <dsp:spPr>
        <a:xfrm rot="1800000">
          <a:off x="3616830" y="2673461"/>
          <a:ext cx="245209" cy="390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621758" y="2733135"/>
        <a:ext cx="171646" cy="234197"/>
      </dsp:txXfrm>
    </dsp:sp>
    <dsp:sp modelId="{9956C2B3-8BDD-4EB8-963A-7F150FDF3060}">
      <dsp:nvSpPr>
        <dsp:cNvPr id="0" name=""/>
        <dsp:cNvSpPr/>
      </dsp:nvSpPr>
      <dsp:spPr>
        <a:xfrm>
          <a:off x="3850254" y="2631245"/>
          <a:ext cx="1426059" cy="1426059"/>
        </a:xfrm>
        <a:prstGeom prst="ellipse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Cifras de colesterol mas bajo </a:t>
          </a:r>
          <a:endParaRPr lang="en-US" sz="900" kern="1200" dirty="0"/>
        </a:p>
      </dsp:txBody>
      <dsp:txXfrm>
        <a:off x="4059096" y="2840087"/>
        <a:ext cx="1008375" cy="1008375"/>
      </dsp:txXfrm>
    </dsp:sp>
    <dsp:sp modelId="{2210D531-5B2B-4574-ADAE-4C2FCDF90DE5}">
      <dsp:nvSpPr>
        <dsp:cNvPr id="0" name=""/>
        <dsp:cNvSpPr/>
      </dsp:nvSpPr>
      <dsp:spPr>
        <a:xfrm rot="9000000">
          <a:off x="2233959" y="2673461"/>
          <a:ext cx="245209" cy="390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2302594" y="2733135"/>
        <a:ext cx="171646" cy="234197"/>
      </dsp:txXfrm>
    </dsp:sp>
    <dsp:sp modelId="{BA913BF2-26D5-46B3-9542-7996276868A4}">
      <dsp:nvSpPr>
        <dsp:cNvPr id="0" name=""/>
        <dsp:cNvSpPr/>
      </dsp:nvSpPr>
      <dsp:spPr>
        <a:xfrm>
          <a:off x="819685" y="2631245"/>
          <a:ext cx="1426059" cy="1426059"/>
        </a:xfrm>
        <a:prstGeom prst="ellipse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Presentan un IMC bajo y por ende bajo riesgo cardiovascular </a:t>
          </a:r>
          <a:endParaRPr lang="en-US" sz="900" kern="1200" dirty="0"/>
        </a:p>
      </dsp:txBody>
      <dsp:txXfrm>
        <a:off x="1028527" y="2840087"/>
        <a:ext cx="1008375" cy="1008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F6EC1-F4C5-4A14-A0E0-491D0ECBD115}">
      <dsp:nvSpPr>
        <dsp:cNvPr id="0" name=""/>
        <dsp:cNvSpPr/>
      </dsp:nvSpPr>
      <dsp:spPr>
        <a:xfrm>
          <a:off x="0" y="83819"/>
          <a:ext cx="4480560" cy="44805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4DA36-C559-47C4-AB03-E9719C78AD77}">
      <dsp:nvSpPr>
        <dsp:cNvPr id="0" name=""/>
        <dsp:cNvSpPr/>
      </dsp:nvSpPr>
      <dsp:spPr>
        <a:xfrm>
          <a:off x="2240280" y="83819"/>
          <a:ext cx="5227319" cy="448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Energía </a:t>
          </a:r>
          <a:endParaRPr lang="en-US" sz="3100" kern="1200" dirty="0"/>
        </a:p>
      </dsp:txBody>
      <dsp:txXfrm>
        <a:off x="2240280" y="83819"/>
        <a:ext cx="2613659" cy="1344170"/>
      </dsp:txXfrm>
    </dsp:sp>
    <dsp:sp modelId="{64C67F67-98AB-4777-97A3-8818A2114E6D}">
      <dsp:nvSpPr>
        <dsp:cNvPr id="0" name=""/>
        <dsp:cNvSpPr/>
      </dsp:nvSpPr>
      <dsp:spPr>
        <a:xfrm>
          <a:off x="784099" y="1427990"/>
          <a:ext cx="2912361" cy="29123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1138C-CDE6-4414-AE2B-7F274B9409DD}">
      <dsp:nvSpPr>
        <dsp:cNvPr id="0" name=""/>
        <dsp:cNvSpPr/>
      </dsp:nvSpPr>
      <dsp:spPr>
        <a:xfrm>
          <a:off x="2240280" y="1427990"/>
          <a:ext cx="5227319" cy="2912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Ácidos grasos </a:t>
          </a:r>
          <a:endParaRPr lang="en-US" sz="3100" kern="1200" dirty="0"/>
        </a:p>
      </dsp:txBody>
      <dsp:txXfrm>
        <a:off x="2240280" y="1427990"/>
        <a:ext cx="2613659" cy="1344166"/>
      </dsp:txXfrm>
    </dsp:sp>
    <dsp:sp modelId="{4ED41B2E-3E54-4FCE-BF36-32A6CD313D01}">
      <dsp:nvSpPr>
        <dsp:cNvPr id="0" name=""/>
        <dsp:cNvSpPr/>
      </dsp:nvSpPr>
      <dsp:spPr>
        <a:xfrm>
          <a:off x="1568196" y="2772157"/>
          <a:ext cx="1344166" cy="13441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756F4-97D5-421E-9C32-9C19395F9E55}">
      <dsp:nvSpPr>
        <dsp:cNvPr id="0" name=""/>
        <dsp:cNvSpPr/>
      </dsp:nvSpPr>
      <dsp:spPr>
        <a:xfrm>
          <a:off x="2240280" y="2772157"/>
          <a:ext cx="5227319" cy="1344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Proteínas </a:t>
          </a:r>
          <a:endParaRPr lang="en-US" sz="3100" kern="1200" dirty="0"/>
        </a:p>
      </dsp:txBody>
      <dsp:txXfrm>
        <a:off x="2240280" y="2772157"/>
        <a:ext cx="2613659" cy="1344166"/>
      </dsp:txXfrm>
    </dsp:sp>
    <dsp:sp modelId="{55CD7AD6-5F7B-405B-8638-ED2774C6F0AD}">
      <dsp:nvSpPr>
        <dsp:cNvPr id="0" name=""/>
        <dsp:cNvSpPr/>
      </dsp:nvSpPr>
      <dsp:spPr>
        <a:xfrm>
          <a:off x="4853940" y="83819"/>
          <a:ext cx="2613659" cy="1344170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Si la ingesta energética no es suficiente, el aporte de nutrientes esenciales tampoco, y, por lo </a:t>
          </a:r>
          <a:r>
            <a:rPr lang="es-ES" sz="1000" kern="1200" dirty="0" err="1" smtClean="0"/>
            <a:t>tanto,se</a:t>
          </a:r>
          <a:r>
            <a:rPr lang="es-ES" sz="1000" kern="1200" dirty="0" smtClean="0"/>
            <a:t> utilizarán las proteínas como combustible</a:t>
          </a:r>
          <a:endParaRPr lang="en-US" sz="1000" kern="1200" dirty="0"/>
        </a:p>
      </dsp:txBody>
      <dsp:txXfrm>
        <a:off x="4853940" y="83819"/>
        <a:ext cx="2613659" cy="1344170"/>
      </dsp:txXfrm>
    </dsp:sp>
    <dsp:sp modelId="{CD933005-D493-4C98-AA60-B89CD8262EFF}">
      <dsp:nvSpPr>
        <dsp:cNvPr id="0" name=""/>
        <dsp:cNvSpPr/>
      </dsp:nvSpPr>
      <dsp:spPr>
        <a:xfrm>
          <a:off x="4853940" y="1427990"/>
          <a:ext cx="2613659" cy="134416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Las dietas vegetarianas son especialmente ricas en ácidos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grasos omega-6, pero deficitarias en omega-3, salvo que la dieta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incluya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pescado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huevos</a:t>
          </a:r>
          <a:r>
            <a:rPr lang="en-US" sz="1000" kern="1200" dirty="0" smtClean="0"/>
            <a:t> o </a:t>
          </a:r>
          <a:r>
            <a:rPr lang="en-US" sz="1000" kern="1200" dirty="0" err="1" smtClean="0"/>
            <a:t>cantidades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importantes</a:t>
          </a:r>
          <a:r>
            <a:rPr lang="en-US" sz="1000" kern="1200" dirty="0" smtClean="0"/>
            <a:t> de </a:t>
          </a:r>
          <a:r>
            <a:rPr lang="en-US" sz="1000" kern="1200" dirty="0" err="1" smtClean="0"/>
            <a:t>algas</a:t>
          </a:r>
          <a:r>
            <a:rPr lang="en-US" sz="1000" kern="1200" dirty="0" smtClean="0"/>
            <a:t>. </a:t>
          </a:r>
          <a:endParaRPr lang="en-US" sz="1000" kern="1200" dirty="0"/>
        </a:p>
      </dsp:txBody>
      <dsp:txXfrm>
        <a:off x="4853940" y="1427990"/>
        <a:ext cx="2613659" cy="1344166"/>
      </dsp:txXfrm>
    </dsp:sp>
    <dsp:sp modelId="{E2D7DD23-2527-47EB-BDCA-737E7A7EF40F}">
      <dsp:nvSpPr>
        <dsp:cNvPr id="0" name=""/>
        <dsp:cNvSpPr/>
      </dsp:nvSpPr>
      <dsp:spPr>
        <a:xfrm>
          <a:off x="4853940" y="2772157"/>
          <a:ext cx="2613659" cy="134416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La calidad de las proteínas de una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smtClean="0"/>
            <a:t>dieta viene determinada por la composición en aminoácidos de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dichas proteínas y por su digestibilidad. L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/>
            <a:t>La ingesta de </a:t>
          </a:r>
          <a:r>
            <a:rPr lang="es-EC" sz="1000" kern="1200" dirty="0" err="1" smtClean="0"/>
            <a:t>bitamina</a:t>
          </a:r>
          <a:r>
            <a:rPr lang="es-EC" sz="1000" kern="1200" dirty="0" smtClean="0"/>
            <a:t> B 12 </a:t>
          </a:r>
          <a:endParaRPr lang="en-US" sz="1000" kern="1200" dirty="0"/>
        </a:p>
      </dsp:txBody>
      <dsp:txXfrm>
        <a:off x="4853940" y="2772157"/>
        <a:ext cx="2613659" cy="134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5E7B94-A47A-4904-90D5-5D5E1C22F80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030DE9-742A-42B9-8B1A-1320C584B37C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75608" y="376535"/>
            <a:ext cx="560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VEGETARIANISMO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88020" y="4419600"/>
            <a:ext cx="577754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Expositor : GALO BARCIA </a:t>
            </a:r>
          </a:p>
          <a:p>
            <a:pPr algn="ctr"/>
            <a:r>
              <a:rPr lang="es-E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LIC EN NUTRICION Y DIETETICA </a:t>
            </a:r>
            <a:endParaRPr lang="es-E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29321"/>
            <a:ext cx="2946400" cy="20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8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5176" y="381000"/>
            <a:ext cx="86502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i="1" dirty="0"/>
              <a:t>¿QUÉ ES FIBRA?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La parte de los alimentos vegetales comestibles que no es digerida por nuestro aparato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digestivo.</a:t>
            </a:r>
          </a:p>
          <a:p>
            <a:pPr>
              <a:lnSpc>
                <a:spcPct val="150000"/>
              </a:lnSpc>
            </a:pPr>
            <a:r>
              <a:rPr lang="es-ES" sz="1400" b="1" dirty="0"/>
              <a:t>¿Cómo actúa la fibra?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Por su capacidad de fijar agua en el interior del intestino, aumenta el volumen y mejora la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consistencia de la materia fecal, contribuyendo con una correcta función intestinal.</a:t>
            </a:r>
          </a:p>
          <a:p>
            <a:pPr>
              <a:lnSpc>
                <a:spcPct val="150000"/>
              </a:lnSpc>
            </a:pPr>
            <a:endParaRPr lang="es-E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4"/>
          <a:stretch/>
        </p:blipFill>
        <p:spPr bwMode="auto">
          <a:xfrm>
            <a:off x="609600" y="2944367"/>
            <a:ext cx="6172200" cy="325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16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838200"/>
            <a:ext cx="327660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/>
              <a:t>¿QUÉ SON LOS ANTIOXIDANTES?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Todos los organismos que utilizan oxígeno para vivir generan normalmente un porcentaje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mínimo de partículas oxidantes (“radicales libres”) que tienen la capacidad de dañar a las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células. Ese daño mínimo se acumula con los años y es la explicación del proceso de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envejecimiento. 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72" y="762000"/>
            <a:ext cx="3897447" cy="21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200400"/>
            <a:ext cx="429641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7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300199"/>
              </p:ext>
            </p:extLst>
          </p:nvPr>
        </p:nvGraphicFramePr>
        <p:xfrm>
          <a:off x="762000" y="304800"/>
          <a:ext cx="6705600" cy="564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4000500"/>
              </a:tblGrid>
              <a:tr h="698950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Alimentos</a:t>
                      </a:r>
                      <a:r>
                        <a:rPr lang="es-EC" sz="1200" baseline="0" dirty="0" smtClean="0"/>
                        <a:t> ricos en </a:t>
                      </a:r>
                      <a:r>
                        <a:rPr lang="es-EC" sz="1200" baseline="0" dirty="0" err="1" smtClean="0"/>
                        <a:t>vit</a:t>
                      </a:r>
                      <a:r>
                        <a:rPr lang="es-EC" sz="1200" baseline="0" dirty="0" smtClean="0"/>
                        <a:t> b 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Cereales,</a:t>
                      </a:r>
                    </a:p>
                    <a:p>
                      <a:r>
                        <a:rPr lang="es-EC" sz="1200" dirty="0" smtClean="0"/>
                        <a:t>bebidas vegetales, levadura nutricional</a:t>
                      </a:r>
                      <a:endParaRPr lang="en-US" sz="1200" dirty="0"/>
                    </a:p>
                  </a:txBody>
                  <a:tcPr/>
                </a:tc>
              </a:tr>
              <a:tr h="1078161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Alimentos ricos</a:t>
                      </a:r>
                      <a:r>
                        <a:rPr lang="es-EC" sz="1200" baseline="0" dirty="0" smtClean="0"/>
                        <a:t> en fibra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Alimentos ricos en fibra insoluble: harina de trigo, salvado, guisantes, repollo, vegetales de raíz, cereales y frutas maduras.</a:t>
                      </a:r>
                    </a:p>
                    <a:p>
                      <a:r>
                        <a:rPr lang="es-ES" sz="1200" dirty="0" smtClean="0"/>
                        <a:t>Alimentos ricos en fibra soluble: la avena, ciruelas, zanahoria, cítricos, judías secas y otras legumbres.</a:t>
                      </a:r>
                      <a:endParaRPr lang="en-US" sz="1200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r>
                        <a:rPr lang="es-EC" sz="1200" dirty="0" err="1" smtClean="0"/>
                        <a:t>Aliementos</a:t>
                      </a:r>
                      <a:r>
                        <a:rPr lang="es-EC" sz="1200" baseline="0" dirty="0" smtClean="0"/>
                        <a:t> ricos en Vitamina C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Pimientos</a:t>
                      </a:r>
                      <a:r>
                        <a:rPr lang="es-EC" sz="1200" baseline="0" dirty="0" smtClean="0"/>
                        <a:t> , Perejil </a:t>
                      </a:r>
                      <a:r>
                        <a:rPr lang="es-EC" sz="1200" baseline="0" dirty="0" err="1" smtClean="0"/>
                        <a:t>Brocoli</a:t>
                      </a:r>
                      <a:r>
                        <a:rPr lang="es-EC" sz="1200" baseline="0" dirty="0" smtClean="0"/>
                        <a:t>, Kiwi, </a:t>
                      </a:r>
                      <a:r>
                        <a:rPr lang="es-EC" sz="1200" baseline="0" dirty="0" err="1" smtClean="0"/>
                        <a:t>Narajas</a:t>
                      </a:r>
                      <a:r>
                        <a:rPr lang="es-EC" sz="1200" baseline="0" dirty="0" smtClean="0"/>
                        <a:t>, albahaca papaya </a:t>
                      </a:r>
                      <a:endParaRPr lang="en-US" sz="1200" dirty="0"/>
                    </a:p>
                  </a:txBody>
                  <a:tcPr/>
                </a:tc>
              </a:tr>
              <a:tr h="1192384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Alimentos ricos</a:t>
                      </a:r>
                      <a:r>
                        <a:rPr lang="es-EC" sz="1200" baseline="0" dirty="0" smtClean="0"/>
                        <a:t> en antioxidantes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Betacarotenos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 err="1" smtClean="0"/>
                        <a:t>naranjas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zanahoria</a:t>
                      </a:r>
                      <a:r>
                        <a:rPr lang="en-US" sz="1200" dirty="0" smtClean="0"/>
                        <a:t>, mangos, </a:t>
                      </a:r>
                      <a:r>
                        <a:rPr lang="en-US" sz="1200" dirty="0" err="1" smtClean="0"/>
                        <a:t>calabaza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brócoli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boniato</a:t>
                      </a:r>
                      <a:r>
                        <a:rPr lang="en-US" sz="1200" dirty="0" smtClean="0"/>
                        <a:t> y </a:t>
                      </a:r>
                      <a:r>
                        <a:rPr lang="en-US" sz="1200" dirty="0" err="1" smtClean="0"/>
                        <a:t>calabacín</a:t>
                      </a:r>
                      <a:r>
                        <a:rPr lang="en-US" sz="1200" dirty="0" smtClean="0"/>
                        <a:t>.</a:t>
                      </a:r>
                    </a:p>
                    <a:p>
                      <a:r>
                        <a:rPr lang="en-US" sz="1200" dirty="0" err="1" smtClean="0"/>
                        <a:t>Luteína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 err="1" smtClean="0"/>
                        <a:t>presente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los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vegetales</a:t>
                      </a:r>
                      <a:r>
                        <a:rPr lang="en-US" sz="1200" dirty="0" smtClean="0"/>
                        <a:t> de </a:t>
                      </a:r>
                      <a:r>
                        <a:rPr lang="en-US" sz="1200" dirty="0" err="1" smtClean="0"/>
                        <a:t>hojas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verdes</a:t>
                      </a:r>
                      <a:r>
                        <a:rPr lang="en-US" sz="1200" dirty="0" smtClean="0"/>
                        <a:t>.</a:t>
                      </a:r>
                    </a:p>
                    <a:p>
                      <a:r>
                        <a:rPr lang="en-US" sz="1200" dirty="0" err="1" smtClean="0"/>
                        <a:t>Licopeno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 err="1" smtClean="0"/>
                        <a:t>toronja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rosada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sandía</a:t>
                      </a:r>
                      <a:r>
                        <a:rPr lang="en-US" sz="1200" dirty="0" smtClean="0"/>
                        <a:t> y </a:t>
                      </a:r>
                      <a:r>
                        <a:rPr lang="en-US" sz="1200" dirty="0" err="1" smtClean="0"/>
                        <a:t>tomates</a:t>
                      </a:r>
                      <a:r>
                        <a:rPr lang="en-US" sz="1200" dirty="0" smtClean="0"/>
                        <a:t>.</a:t>
                      </a:r>
                    </a:p>
                    <a:p>
                      <a:r>
                        <a:rPr lang="en-US" sz="1200" dirty="0" err="1" smtClean="0"/>
                        <a:t>Selenio</a:t>
                      </a:r>
                      <a:r>
                        <a:rPr lang="en-US" sz="1200" dirty="0" smtClean="0"/>
                        <a:t>: </a:t>
                      </a:r>
                      <a:r>
                        <a:rPr lang="en-US" sz="1200" dirty="0" err="1" smtClean="0"/>
                        <a:t>cereales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leguminosas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sz="1200" dirty="0" err="1" smtClean="0"/>
                        <a:t>pescado</a:t>
                      </a:r>
                      <a:r>
                        <a:rPr lang="en-US" sz="1200" dirty="0" smtClean="0"/>
                        <a:t>, pan integral y </a:t>
                      </a:r>
                      <a:r>
                        <a:rPr lang="en-US" sz="1200" dirty="0" err="1" smtClean="0"/>
                        <a:t>frutos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secos</a:t>
                      </a:r>
                      <a:endParaRPr lang="en-US" sz="1200" dirty="0"/>
                    </a:p>
                  </a:txBody>
                  <a:tcPr/>
                </a:tc>
              </a:tr>
              <a:tr h="283463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Alimentos ticos en vitamina D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Pescado</a:t>
                      </a:r>
                      <a:r>
                        <a:rPr lang="es-EC" sz="1200" baseline="0" dirty="0" smtClean="0"/>
                        <a:t> azul, lácteos Huevos </a:t>
                      </a:r>
                      <a:endParaRPr lang="en-US" sz="1200" dirty="0"/>
                    </a:p>
                  </a:txBody>
                  <a:tcPr/>
                </a:tc>
              </a:tr>
              <a:tr h="1352898">
                <a:tc>
                  <a:txBody>
                    <a:bodyPr/>
                    <a:lstStyle/>
                    <a:p>
                      <a:r>
                        <a:rPr lang="es-EC" sz="1200" dirty="0" smtClean="0"/>
                        <a:t>Alimentos ricos</a:t>
                      </a:r>
                      <a:r>
                        <a:rPr lang="es-EC" sz="1200" baseline="0" dirty="0" smtClean="0"/>
                        <a:t> en vitamina 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Aceites vegetales de maíz (como los aceites de germen de trigo, girasol, cártamo, maíz y soya).</a:t>
                      </a:r>
                    </a:p>
                    <a:p>
                      <a:r>
                        <a:rPr lang="es-ES" sz="1200" dirty="0" smtClean="0"/>
                        <a:t>Nueces (como las almendras, el maní y las avellanas).</a:t>
                      </a:r>
                    </a:p>
                    <a:p>
                      <a:r>
                        <a:rPr lang="es-ES" sz="1200" dirty="0" smtClean="0"/>
                        <a:t>Semillas (como las semillas de girasol).</a:t>
                      </a:r>
                    </a:p>
                    <a:p>
                      <a:r>
                        <a:rPr lang="es-ES" sz="1200" dirty="0" smtClean="0"/>
                        <a:t>Hortalizas de hoja verde (como las espinacas y el brócoli).</a:t>
                      </a:r>
                      <a:endParaRPr lang="en-US" sz="1200" dirty="0"/>
                    </a:p>
                  </a:txBody>
                  <a:tcPr/>
                </a:tc>
              </a:tr>
              <a:tr h="28346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8346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78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90800" y="2971800"/>
            <a:ext cx="335059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 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71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45778" y="228600"/>
            <a:ext cx="5102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</a:t>
            </a:r>
            <a:r>
              <a:rPr lang="es-E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Que es el vegetarianismo </a:t>
            </a: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8600" y="1161074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El vegetarianismo, es el régimen alimenticio en el cual la base de su alimentación y requerimientos nutricionales se adquieren en granos, legumbres, frutos secos, semillas, verduras y frutas con, o sin, el uso de productos lácteos y huevos.</a:t>
            </a:r>
            <a:endParaRPr lang="es-ES" sz="1400" dirty="0"/>
          </a:p>
          <a:p>
            <a:pPr algn="just"/>
            <a:r>
              <a:rPr lang="es-ES" sz="1400" dirty="0" smtClean="0"/>
              <a:t>Un vegetariano no come carne, aves de corral, caza, pescado, mariscos o subproductos de la masacre”. Encontramos</a:t>
            </a:r>
          </a:p>
          <a:p>
            <a:pPr algn="just"/>
            <a:r>
              <a:rPr lang="es-ES" sz="1400" dirty="0" smtClean="0"/>
              <a:t>también la siguiente diferenciación respecto a los tipos de vegetarianos </a:t>
            </a:r>
            <a:endParaRPr lang="en-US" sz="1400" dirty="0"/>
          </a:p>
        </p:txBody>
      </p:sp>
      <p:sp>
        <p:nvSpPr>
          <p:cNvPr id="6" name="5 Rectángulo"/>
          <p:cNvSpPr/>
          <p:nvPr/>
        </p:nvSpPr>
        <p:spPr>
          <a:xfrm>
            <a:off x="407564" y="2463225"/>
            <a:ext cx="1438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Tipos: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686" y="3048000"/>
            <a:ext cx="61917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O</a:t>
            </a:r>
            <a:r>
              <a:rPr lang="es-ES" sz="1400" dirty="0" smtClean="0"/>
              <a:t>vo-lacto-vegetarianos: Comen productos lácteos y huevos; este es el tipo más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común de la dieta vegetariana.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• Lacto-vegetarianos. Comen productos lácteos pero evitan los huevos.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• Ovo-vegetariano. Comen huevos per no productos lácteos.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• Veganos. No comen productos lácteos, huevos ni cualquier otro producto que se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derive de los animales.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76" y="3048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304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LAS </a:t>
            </a:r>
            <a:r>
              <a:rPr lang="es-ES" dirty="0" smtClean="0"/>
              <a:t>DIETAS VEGETARIANAS TIENEN BENEFICIOS</a:t>
            </a:r>
          </a:p>
          <a:p>
            <a:r>
              <a:rPr lang="es-ES" dirty="0" smtClean="0"/>
              <a:t>PARA LA SALUD?</a:t>
            </a:r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98120" y="1143000"/>
            <a:ext cx="8641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Las razones para elegir una dieta vegetariana, como ya se ha señalado, son diversas e incluyen los beneficios positivos que se les atribuye para la salud, así como razones ecológicas y éticas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relacionadas con los recursos disponibles y su sostenibilidad y los derechos de los animales</a:t>
            </a:r>
          </a:p>
          <a:p>
            <a:pPr>
              <a:lnSpc>
                <a:spcPct val="150000"/>
              </a:lnSpc>
            </a:pPr>
            <a:endParaRPr lang="es-E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Los efectos a largo plazo de las dietas vegetarianas, </a:t>
            </a:r>
            <a:r>
              <a:rPr lang="es-ES" sz="1400" dirty="0" smtClean="0"/>
              <a:t>tienden </a:t>
            </a:r>
            <a:r>
              <a:rPr lang="es-ES" sz="1400" dirty="0" smtClean="0"/>
              <a:t>a  tener estilos de vida mas saludables que estos (mayor actividad física y práctica regular de ejercicio físico, menor consumo de alcohol y tabaco, etc.).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Las dietas vegetarianas </a:t>
            </a:r>
            <a:r>
              <a:rPr lang="es-ES" sz="1400" dirty="0" smtClean="0"/>
              <a:t>están </a:t>
            </a:r>
            <a:r>
              <a:rPr lang="es-ES" sz="1400" dirty="0" smtClean="0"/>
              <a:t>asociadas </a:t>
            </a:r>
            <a:r>
              <a:rPr lang="es-ES" sz="1400" dirty="0" smtClean="0"/>
              <a:t>también </a:t>
            </a:r>
            <a:r>
              <a:rPr lang="es-ES" sz="1400" dirty="0" smtClean="0"/>
              <a:t>a presentar menor </a:t>
            </a:r>
            <a:r>
              <a:rPr lang="es-ES" sz="1400" dirty="0" smtClean="0"/>
              <a:t>índice </a:t>
            </a:r>
            <a:r>
              <a:rPr lang="es-ES" sz="1400" dirty="0" smtClean="0"/>
              <a:t>de obesidad , </a:t>
            </a:r>
            <a:r>
              <a:rPr lang="es-ES" sz="1400" dirty="0" err="1" smtClean="0"/>
              <a:t>enfermedadades</a:t>
            </a:r>
            <a:r>
              <a:rPr lang="es-ES" sz="1400" dirty="0" smtClean="0"/>
              <a:t> coronarias  </a:t>
            </a:r>
            <a:r>
              <a:rPr lang="es-ES" sz="1400" dirty="0" smtClean="0"/>
              <a:t>hipertensión, </a:t>
            </a:r>
            <a:r>
              <a:rPr lang="es-ES" sz="1400" dirty="0" err="1" smtClean="0"/>
              <a:t>dislipidemias</a:t>
            </a:r>
            <a:r>
              <a:rPr lang="es-ES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17950"/>
            <a:ext cx="2362200" cy="22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867400" y="3985736"/>
            <a:ext cx="2590800" cy="25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0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48305415"/>
              </p:ext>
            </p:extLst>
          </p:nvPr>
        </p:nvGraphicFramePr>
        <p:xfrm>
          <a:off x="12192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8600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3360" y="228600"/>
            <a:ext cx="175560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Cáncer </a:t>
            </a:r>
            <a:endParaRPr lang="es-E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3360" y="1219200"/>
            <a:ext cx="8763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/>
              <a:t>Datos del estudio de salud de los adventistas muestran que</a:t>
            </a:r>
          </a:p>
          <a:p>
            <a:pPr algn="just"/>
            <a:r>
              <a:rPr lang="es-ES" sz="1400" dirty="0" smtClean="0"/>
              <a:t>los no vegetarianos tienen un riesgo mayor de cáncer </a:t>
            </a:r>
            <a:r>
              <a:rPr lang="es-ES" sz="1400" dirty="0" err="1" smtClean="0"/>
              <a:t>colorrectal</a:t>
            </a:r>
            <a:r>
              <a:rPr lang="es-ES" sz="1400" dirty="0" smtClean="0"/>
              <a:t> y de próstata en comparación a los vegetarianos</a:t>
            </a:r>
          </a:p>
          <a:p>
            <a:pPr algn="just"/>
            <a:r>
              <a:rPr lang="es-ES" sz="1400" dirty="0" smtClean="0"/>
              <a:t> Los vegetarianos ingieren gran cantidad de factores protectores de cáncer en su dieta (frutas, verduras, legumbres, cereales integrales, etc.). </a:t>
            </a:r>
          </a:p>
          <a:p>
            <a:pPr algn="just"/>
            <a:endParaRPr lang="en-US" sz="1400" dirty="0"/>
          </a:p>
        </p:txBody>
      </p:sp>
      <p:sp>
        <p:nvSpPr>
          <p:cNvPr id="5" name="4 Rectángulo"/>
          <p:cNvSpPr/>
          <p:nvPr/>
        </p:nvSpPr>
        <p:spPr>
          <a:xfrm>
            <a:off x="73152" y="31242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 El consumo regular de legumbres protege del cáncer de estómago y de próstata.</a:t>
            </a:r>
          </a:p>
          <a:p>
            <a:r>
              <a:rPr lang="es-ES" sz="1400" dirty="0" smtClean="0"/>
              <a:t>La fibra, la vitamina C, los carotenoides, los flavonoides y otros</a:t>
            </a:r>
          </a:p>
          <a:p>
            <a:r>
              <a:rPr lang="es-ES" sz="1400" dirty="0" smtClean="0"/>
              <a:t>productos </a:t>
            </a:r>
            <a:r>
              <a:rPr lang="es-ES" sz="1400" dirty="0" err="1" smtClean="0"/>
              <a:t>fitoquímicos</a:t>
            </a:r>
            <a:r>
              <a:rPr lang="es-ES" sz="1400" dirty="0" smtClean="0"/>
              <a:t> también parecen proteger de otros tipos de cáncer. Las verduras sulfuradas (ajo y cebolla) protegen contra el cáncer de estómago y el ajo contra el cáncer </a:t>
            </a:r>
            <a:r>
              <a:rPr lang="es-ES" sz="1400" dirty="0" err="1" smtClean="0"/>
              <a:t>colorrectal</a:t>
            </a:r>
            <a:r>
              <a:rPr lang="es-ES" sz="1400" dirty="0" smtClean="0"/>
              <a:t>. </a:t>
            </a:r>
          </a:p>
          <a:p>
            <a:r>
              <a:rPr lang="es-ES" sz="1400" dirty="0" smtClean="0"/>
              <a:t>Los alimentos ricos en licopenos, como los tomates, se conoce que protegen contra el cáncer de próstata. 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" y="4419600"/>
            <a:ext cx="3429000" cy="17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56322476"/>
              </p:ext>
            </p:extLst>
          </p:nvPr>
        </p:nvGraphicFramePr>
        <p:xfrm>
          <a:off x="609600" y="1295400"/>
          <a:ext cx="746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1280561" y="228600"/>
            <a:ext cx="685149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Consideraciones nutricionales </a:t>
            </a:r>
            <a:endParaRPr lang="es-E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9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10489"/>
              </p:ext>
            </p:extLst>
          </p:nvPr>
        </p:nvGraphicFramePr>
        <p:xfrm>
          <a:off x="381000" y="381000"/>
          <a:ext cx="6858000" cy="54731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65748"/>
                <a:gridCol w="4892252"/>
              </a:tblGrid>
              <a:tr h="804198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Vitamina B12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Es esencial para el funcionamiento de todas las células del cuerpo</a:t>
                      </a:r>
                    </a:p>
                    <a:p>
                      <a:r>
                        <a:rPr lang="es-ES" sz="1200" dirty="0" smtClean="0"/>
                        <a:t>debido a que participa en la rápida regeneración de la médula ósea y de los glóbulos rojos. </a:t>
                      </a:r>
                      <a:endParaRPr lang="en-US" sz="1200" dirty="0"/>
                    </a:p>
                  </a:txBody>
                  <a:tcPr/>
                </a:tc>
              </a:tr>
              <a:tr h="950415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Vitamina</a:t>
                      </a:r>
                      <a:r>
                        <a:rPr lang="es-EC" sz="1600" baseline="0" dirty="0" smtClean="0"/>
                        <a:t> 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 vitamina D ayuda al cuerpo a absorber el calcio. El calcio es necesario para la formación normal</a:t>
                      </a:r>
                    </a:p>
                    <a:p>
                      <a:r>
                        <a:rPr lang="es-ES" sz="1200" dirty="0" smtClean="0"/>
                        <a:t>de los huesos, su deficiencia puede llevar a osteoporosis en adultos o a raquitismo en niños. </a:t>
                      </a:r>
                      <a:endParaRPr lang="en-US" sz="1200" dirty="0"/>
                    </a:p>
                  </a:txBody>
                  <a:tcPr/>
                </a:tc>
              </a:tr>
              <a:tr h="1389068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Calcio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Función estructural. Construcción y mantenimiento de huesos y dientes</a:t>
                      </a:r>
                    </a:p>
                    <a:p>
                      <a:r>
                        <a:rPr lang="es-ES" sz="1200" dirty="0" smtClean="0"/>
                        <a:t>Función Metabólica</a:t>
                      </a:r>
                      <a:r>
                        <a:rPr lang="es-ES" sz="1200" baseline="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Función de trasporte de las membranas celulares.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  Función enzimática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 Función de transmisión nerviosa y de regulación de los latidos cardíacos.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95041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Hierro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Transporte y depósito de oxígeno en los tejidos</a:t>
                      </a:r>
                    </a:p>
                    <a:p>
                      <a:r>
                        <a:rPr lang="es-ES" sz="1200" dirty="0" smtClean="0"/>
                        <a:t>• Metabolismo de energía</a:t>
                      </a:r>
                    </a:p>
                    <a:p>
                      <a:r>
                        <a:rPr lang="es-ES" sz="1200" dirty="0" smtClean="0"/>
                        <a:t>• Antioxidante</a:t>
                      </a:r>
                    </a:p>
                    <a:p>
                      <a:r>
                        <a:rPr lang="es-ES" sz="1200" dirty="0" smtClean="0"/>
                        <a:t>• Síntesis de ADN</a:t>
                      </a:r>
                    </a:p>
                    <a:p>
                      <a:r>
                        <a:rPr lang="es-ES" sz="1200" dirty="0" smtClean="0"/>
                        <a:t>• Sistema nervioso</a:t>
                      </a:r>
                      <a:endParaRPr lang="en-US" sz="1200" dirty="0"/>
                    </a:p>
                  </a:txBody>
                  <a:tcPr/>
                </a:tc>
              </a:tr>
              <a:tr h="804198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Yodo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La principal función del yodo es servir de sustrato para la biosíntesis de hormonas tiroideas,</a:t>
                      </a:r>
                    </a:p>
                    <a:p>
                      <a:r>
                        <a:rPr lang="es-ES" sz="1200" dirty="0" err="1" smtClean="0"/>
                        <a:t>triyodotironina</a:t>
                      </a:r>
                      <a:r>
                        <a:rPr lang="es-ES" sz="1200" dirty="0" smtClean="0"/>
                        <a:t> (T3) y </a:t>
                      </a:r>
                      <a:r>
                        <a:rPr lang="es-ES" sz="1200" dirty="0" err="1" smtClean="0"/>
                        <a:t>tetrayodotironina</a:t>
                      </a:r>
                      <a:r>
                        <a:rPr lang="es-ES" sz="1200" dirty="0" smtClean="0"/>
                        <a:t> o tiroxina (T4), </a:t>
                      </a:r>
                      <a:endParaRPr lang="en-US" sz="1200" dirty="0"/>
                    </a:p>
                  </a:txBody>
                  <a:tcPr/>
                </a:tc>
              </a:tr>
              <a:tr h="26806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5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8370" y="304800"/>
            <a:ext cx="80818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Diferentes nutrientes que aportan frutas y hortalizas 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" y="828020"/>
            <a:ext cx="8001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¿</a:t>
            </a:r>
            <a:r>
              <a:rPr lang="en-US" sz="1100" dirty="0"/>
              <a:t>QUÉ SON LAS HORTALIZAS?</a:t>
            </a:r>
          </a:p>
          <a:p>
            <a:r>
              <a:rPr lang="en-US" sz="1100" dirty="0"/>
              <a:t>Son </a:t>
            </a:r>
            <a:r>
              <a:rPr lang="en-US" sz="1100" dirty="0" err="1"/>
              <a:t>vegetales</a:t>
            </a:r>
            <a:r>
              <a:rPr lang="en-US" sz="1100" dirty="0"/>
              <a:t> que se </a:t>
            </a:r>
            <a:r>
              <a:rPr lang="en-US" sz="1100" dirty="0" err="1" smtClean="0"/>
              <a:t>cultivan</a:t>
            </a:r>
            <a:r>
              <a:rPr lang="en-US" sz="1100" dirty="0" smtClean="0"/>
              <a:t> </a:t>
            </a:r>
            <a:r>
              <a:rPr lang="en-US" sz="1100" dirty="0" err="1"/>
              <a:t>en</a:t>
            </a:r>
            <a:r>
              <a:rPr lang="en-US" sz="1100" dirty="0"/>
              <a:t> la </a:t>
            </a:r>
            <a:r>
              <a:rPr lang="en-US" sz="1100" dirty="0" err="1"/>
              <a:t>huerta</a:t>
            </a:r>
            <a:r>
              <a:rPr lang="en-US" sz="1100" dirty="0"/>
              <a:t>, de </a:t>
            </a:r>
            <a:r>
              <a:rPr lang="en-US" sz="1100" dirty="0" err="1"/>
              <a:t>los</a:t>
            </a:r>
            <a:r>
              <a:rPr lang="en-US" sz="1100" dirty="0"/>
              <a:t> </a:t>
            </a:r>
            <a:r>
              <a:rPr lang="en-US" sz="1100" dirty="0" err="1"/>
              <a:t>cuales</a:t>
            </a:r>
            <a:r>
              <a:rPr lang="en-US" sz="1100" dirty="0"/>
              <a:t> </a:t>
            </a:r>
            <a:r>
              <a:rPr lang="en-US" sz="1100" dirty="0" err="1"/>
              <a:t>una</a:t>
            </a:r>
            <a:r>
              <a:rPr lang="en-US" sz="1100" dirty="0"/>
              <a:t> o </a:t>
            </a:r>
            <a:r>
              <a:rPr lang="en-US" sz="1100" dirty="0" err="1"/>
              <a:t>más</a:t>
            </a:r>
            <a:r>
              <a:rPr lang="en-US" sz="1100" dirty="0"/>
              <a:t> </a:t>
            </a:r>
            <a:r>
              <a:rPr lang="en-US" sz="1100" dirty="0" err="1"/>
              <a:t>partes</a:t>
            </a:r>
            <a:r>
              <a:rPr lang="en-US" sz="1100" dirty="0"/>
              <a:t> se </a:t>
            </a:r>
            <a:r>
              <a:rPr lang="en-US" sz="1100" dirty="0" err="1"/>
              <a:t>utilizan</a:t>
            </a:r>
            <a:r>
              <a:rPr lang="en-US" sz="1100" dirty="0"/>
              <a:t> </a:t>
            </a:r>
            <a:r>
              <a:rPr lang="en-US" sz="1100" dirty="0" err="1" smtClean="0"/>
              <a:t>como</a:t>
            </a:r>
            <a:r>
              <a:rPr lang="en-US" sz="1100" dirty="0" smtClean="0"/>
              <a:t> </a:t>
            </a:r>
            <a:r>
              <a:rPr lang="en-US" sz="1100" dirty="0" err="1" smtClean="0"/>
              <a:t>alimento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Raíces</a:t>
            </a:r>
            <a:r>
              <a:rPr lang="en-US" sz="1100" dirty="0"/>
              <a:t>: </a:t>
            </a:r>
            <a:r>
              <a:rPr lang="en-US" sz="1100" dirty="0" err="1"/>
              <a:t>rabanito</a:t>
            </a:r>
            <a:r>
              <a:rPr lang="en-US" sz="1100" dirty="0"/>
              <a:t>, </a:t>
            </a:r>
            <a:r>
              <a:rPr lang="en-US" sz="1100" dirty="0" smtClean="0"/>
              <a:t> </a:t>
            </a:r>
            <a:r>
              <a:rPr lang="en-US" sz="1100" dirty="0" err="1"/>
              <a:t>zanahoria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Tubérculos</a:t>
            </a:r>
            <a:r>
              <a:rPr lang="en-US" sz="1100" dirty="0"/>
              <a:t>: </a:t>
            </a:r>
            <a:r>
              <a:rPr lang="en-US" sz="1100" dirty="0" err="1"/>
              <a:t>batata</a:t>
            </a:r>
            <a:r>
              <a:rPr lang="en-US" sz="1100" dirty="0"/>
              <a:t>, </a:t>
            </a:r>
            <a:r>
              <a:rPr lang="en-US" sz="1100" dirty="0" err="1"/>
              <a:t>mandioca</a:t>
            </a:r>
            <a:r>
              <a:rPr lang="en-US" sz="1100" dirty="0"/>
              <a:t>, </a:t>
            </a:r>
            <a:r>
              <a:rPr lang="en-US" sz="1100" dirty="0" smtClean="0"/>
              <a:t>papa </a:t>
            </a:r>
            <a:r>
              <a:rPr lang="en-US" sz="1100" dirty="0" err="1" smtClean="0"/>
              <a:t>yuca</a:t>
            </a:r>
            <a:r>
              <a:rPr lang="en-US" sz="1100" dirty="0" smtClean="0"/>
              <a:t> </a:t>
            </a:r>
            <a:endParaRPr lang="en-US" sz="1100" dirty="0"/>
          </a:p>
          <a:p>
            <a:r>
              <a:rPr lang="en-US" sz="1100" dirty="0" err="1"/>
              <a:t>Tallos</a:t>
            </a:r>
            <a:r>
              <a:rPr lang="en-US" sz="1100" dirty="0"/>
              <a:t>: </a:t>
            </a:r>
            <a:r>
              <a:rPr lang="en-US" sz="1100" dirty="0" err="1"/>
              <a:t>apio</a:t>
            </a:r>
            <a:r>
              <a:rPr lang="en-US" sz="1100" dirty="0"/>
              <a:t>, cardo, </a:t>
            </a:r>
            <a:r>
              <a:rPr lang="en-US" sz="1050" dirty="0" err="1"/>
              <a:t>espárrago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Hojas</a:t>
            </a:r>
            <a:r>
              <a:rPr lang="en-US" sz="1100" dirty="0"/>
              <a:t>: </a:t>
            </a:r>
            <a:r>
              <a:rPr lang="en-US" sz="1100" dirty="0" err="1"/>
              <a:t>acelga</a:t>
            </a:r>
            <a:r>
              <a:rPr lang="en-US" sz="1100" dirty="0"/>
              <a:t>, </a:t>
            </a:r>
            <a:r>
              <a:rPr lang="en-US" sz="1100" dirty="0" err="1"/>
              <a:t>achicoria</a:t>
            </a:r>
            <a:r>
              <a:rPr lang="en-US" sz="1100" dirty="0"/>
              <a:t>, </a:t>
            </a:r>
            <a:r>
              <a:rPr lang="en-US" sz="1100" dirty="0" err="1"/>
              <a:t>berro</a:t>
            </a:r>
            <a:r>
              <a:rPr lang="en-US" sz="1100" dirty="0"/>
              <a:t>, </a:t>
            </a:r>
            <a:r>
              <a:rPr lang="en-US" sz="1100" dirty="0" err="1"/>
              <a:t>espinaca</a:t>
            </a:r>
            <a:r>
              <a:rPr lang="en-US" sz="1100" dirty="0"/>
              <a:t>, </a:t>
            </a:r>
            <a:r>
              <a:rPr lang="en-US" sz="1100" dirty="0" err="1"/>
              <a:t>lechuga</a:t>
            </a:r>
            <a:r>
              <a:rPr lang="en-US" sz="1100" dirty="0"/>
              <a:t>, </a:t>
            </a:r>
            <a:r>
              <a:rPr lang="en-US" sz="1100" dirty="0" err="1"/>
              <a:t>repollo</a:t>
            </a:r>
            <a:r>
              <a:rPr lang="en-US" sz="1100" dirty="0"/>
              <a:t>.</a:t>
            </a:r>
          </a:p>
          <a:p>
            <a:r>
              <a:rPr lang="en-US" sz="1100" dirty="0"/>
              <a:t>Flores: </a:t>
            </a:r>
            <a:r>
              <a:rPr lang="en-US" sz="1100" dirty="0" err="1"/>
              <a:t>alcaucil</a:t>
            </a:r>
            <a:r>
              <a:rPr lang="en-US" sz="1100" dirty="0"/>
              <a:t>, </a:t>
            </a:r>
            <a:r>
              <a:rPr lang="en-US" sz="1100" dirty="0" err="1"/>
              <a:t>brócoli</a:t>
            </a:r>
            <a:r>
              <a:rPr lang="en-US" sz="1100" dirty="0"/>
              <a:t>, </a:t>
            </a:r>
            <a:r>
              <a:rPr lang="en-US" sz="1100" dirty="0" err="1"/>
              <a:t>coliflor</a:t>
            </a:r>
            <a:r>
              <a:rPr lang="en-US" sz="1100" dirty="0"/>
              <a:t>.</a:t>
            </a:r>
          </a:p>
          <a:p>
            <a:r>
              <a:rPr lang="en-US" sz="1100" dirty="0" err="1"/>
              <a:t>Frutos</a:t>
            </a:r>
            <a:r>
              <a:rPr lang="en-US" sz="1100" dirty="0"/>
              <a:t>: </a:t>
            </a:r>
            <a:r>
              <a:rPr lang="en-US" sz="1100" dirty="0" err="1"/>
              <a:t>berenjena</a:t>
            </a:r>
            <a:r>
              <a:rPr lang="en-US" sz="1100" dirty="0"/>
              <a:t>, </a:t>
            </a:r>
            <a:r>
              <a:rPr lang="en-US" sz="1100" dirty="0" err="1"/>
              <a:t>chaucha</a:t>
            </a:r>
            <a:r>
              <a:rPr lang="en-US" sz="1100" dirty="0"/>
              <a:t>, </a:t>
            </a:r>
            <a:r>
              <a:rPr lang="en-US" sz="1100" dirty="0" err="1"/>
              <a:t>pepino</a:t>
            </a:r>
            <a:r>
              <a:rPr lang="en-US" sz="1100" dirty="0"/>
              <a:t>, </a:t>
            </a:r>
            <a:r>
              <a:rPr lang="en-US" sz="1100" dirty="0" err="1"/>
              <a:t>tomate</a:t>
            </a:r>
            <a:r>
              <a:rPr lang="en-US" sz="1100" dirty="0"/>
              <a:t>, </a:t>
            </a:r>
            <a:r>
              <a:rPr lang="en-US" sz="1100" dirty="0" err="1"/>
              <a:t>zapallo</a:t>
            </a:r>
            <a:r>
              <a:rPr lang="en-US" sz="1100" dirty="0"/>
              <a:t>, </a:t>
            </a:r>
            <a:r>
              <a:rPr lang="en-US" sz="1100" dirty="0" err="1"/>
              <a:t>zapallito</a:t>
            </a:r>
            <a:r>
              <a:rPr lang="en-US" sz="1100" dirty="0" smtClean="0"/>
              <a:t>.</a:t>
            </a:r>
          </a:p>
          <a:p>
            <a:r>
              <a:rPr lang="es-EC" sz="1100" dirty="0" smtClean="0"/>
              <a:t>Leguminosas : Lenteja, frejol, habichuelas, garbanzo </a:t>
            </a:r>
            <a:endParaRPr lang="en-US" sz="1100" dirty="0"/>
          </a:p>
        </p:txBody>
      </p:sp>
      <p:sp>
        <p:nvSpPr>
          <p:cNvPr id="4" name="3 Rectángulo"/>
          <p:cNvSpPr/>
          <p:nvPr/>
        </p:nvSpPr>
        <p:spPr>
          <a:xfrm>
            <a:off x="175182" y="2895600"/>
            <a:ext cx="85539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¿QUÉ APORTAN HORTALIZAS Y FRUTAS?</a:t>
            </a:r>
          </a:p>
          <a:p>
            <a:r>
              <a:rPr lang="es-ES" sz="1100" dirty="0"/>
              <a:t>Este grupo de alimentos aporta variedad de vitaminas y minerales, y constituye la principal</a:t>
            </a:r>
          </a:p>
          <a:p>
            <a:r>
              <a:rPr lang="es-ES" sz="1100" dirty="0"/>
              <a:t>fuente de fibra de nuestra </a:t>
            </a:r>
            <a:r>
              <a:rPr lang="es-ES" sz="1100" dirty="0" smtClean="0"/>
              <a:t>alimentación.</a:t>
            </a:r>
            <a:endParaRPr lang="en-US" sz="1100" dirty="0"/>
          </a:p>
        </p:txBody>
      </p:sp>
      <p:sp>
        <p:nvSpPr>
          <p:cNvPr id="5" name="4 Rectángulo"/>
          <p:cNvSpPr/>
          <p:nvPr/>
        </p:nvSpPr>
        <p:spPr>
          <a:xfrm>
            <a:off x="152400" y="3657600"/>
            <a:ext cx="7477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¿QUÉ SON LAS VITAMINAS?</a:t>
            </a:r>
          </a:p>
          <a:p>
            <a:r>
              <a:rPr lang="es-ES" sz="1200" dirty="0"/>
              <a:t>Son sustancias indispensables para la vida que el organismo necesita en muy pequeñas</a:t>
            </a:r>
          </a:p>
          <a:p>
            <a:r>
              <a:rPr lang="es-ES" sz="1200" dirty="0"/>
              <a:t>cantidades y no es capaz de sintetizar por si mismo sino que debe obtenerlas de los alimentos.</a:t>
            </a:r>
          </a:p>
          <a:p>
            <a:r>
              <a:rPr lang="es-ES" sz="1200" dirty="0"/>
              <a:t>Son 13 en total; no son alimentos en sí, no aportan calorías</a:t>
            </a:r>
            <a:endParaRPr lang="en-US" sz="1200" dirty="0"/>
          </a:p>
        </p:txBody>
      </p:sp>
      <p:sp>
        <p:nvSpPr>
          <p:cNvPr id="6" name="5 Rectángulo"/>
          <p:cNvSpPr/>
          <p:nvPr/>
        </p:nvSpPr>
        <p:spPr>
          <a:xfrm>
            <a:off x="175182" y="4648200"/>
            <a:ext cx="8740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¿Tenemos reservas?</a:t>
            </a:r>
          </a:p>
          <a:p>
            <a:pPr algn="just"/>
            <a:r>
              <a:rPr lang="es-ES" sz="1200" dirty="0"/>
              <a:t>Existen 4 que son solubles en grasas (A, D, E, K) y las podemos almacenar; en cambio, las</a:t>
            </a:r>
          </a:p>
          <a:p>
            <a:pPr algn="just"/>
            <a:r>
              <a:rPr lang="es-ES" sz="1200" dirty="0"/>
              <a:t>restantes (Complejo B y la Vitamina C) son solubles en agua, por lo que se eliminan en la</a:t>
            </a:r>
          </a:p>
          <a:p>
            <a:pPr algn="just"/>
            <a:r>
              <a:rPr lang="es-ES" sz="1200" dirty="0"/>
              <a:t>orina y se deben consumir diariamente, como parte de una alimentación que contenga los 5</a:t>
            </a:r>
          </a:p>
          <a:p>
            <a:pPr algn="just"/>
            <a:r>
              <a:rPr lang="es-ES" sz="1200" dirty="0"/>
              <a:t>grupos de alimentos, pero con abundancia de frutas y verduras, que aportan </a:t>
            </a:r>
            <a:r>
              <a:rPr lang="es-ES" sz="1200" dirty="0" err="1"/>
              <a:t>vit</a:t>
            </a:r>
            <a:r>
              <a:rPr lang="es-ES" sz="1200" dirty="0"/>
              <a:t>. A, varias del</a:t>
            </a:r>
          </a:p>
          <a:p>
            <a:pPr algn="just"/>
            <a:r>
              <a:rPr lang="es-ES" sz="1200" dirty="0"/>
              <a:t>complejo B y ÚNICA fuente de vitamina C.</a:t>
            </a:r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14217"/>
            <a:ext cx="1725168" cy="14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6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25908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/>
              <a:t>¿Cuáles minerales aportan las frutas y hortalizas?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Son pobres en sodio y ricos en potasio. Los vegetales de hoja verde oscuro pueden aportar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magnesio y calcio</a:t>
            </a:r>
            <a:r>
              <a:rPr lang="es-ES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 </a:t>
            </a:r>
            <a:r>
              <a:rPr lang="es-ES" sz="1400" dirty="0"/>
              <a:t>En general, la composición en minerales responde al tipo de suelo </a:t>
            </a:r>
            <a:r>
              <a:rPr lang="es-ES" sz="1400" dirty="0" smtClean="0"/>
              <a:t>de cultivo</a:t>
            </a:r>
            <a:r>
              <a:rPr lang="es-E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El hierro de los vegetales, que es de difícil absorción, puede mejorar su aprovechamiento si se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lo consume con vitamina C (tomate, ají, cítricos).</a:t>
            </a:r>
            <a:endParaRPr lang="en-US" sz="1400" dirty="0"/>
          </a:p>
        </p:txBody>
      </p:sp>
      <p:sp>
        <p:nvSpPr>
          <p:cNvPr id="3" name="2 Rectángulo"/>
          <p:cNvSpPr/>
          <p:nvPr/>
        </p:nvSpPr>
        <p:spPr>
          <a:xfrm>
            <a:off x="381000" y="152400"/>
            <a:ext cx="6629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b="1" dirty="0"/>
              <a:t>¿QUÉ SON LOS MINERALES?</a:t>
            </a:r>
          </a:p>
          <a:p>
            <a:pPr algn="just">
              <a:lnSpc>
                <a:spcPct val="150000"/>
              </a:lnSpc>
            </a:pPr>
            <a:r>
              <a:rPr lang="es-ES" sz="1400" dirty="0"/>
              <a:t>Son elementos inorgánicos que el organismo necesita para funcionar, y debe ingerirlos con </a:t>
            </a:r>
            <a:r>
              <a:rPr lang="es-ES" sz="1400" dirty="0" smtClean="0"/>
              <a:t>los alimentos</a:t>
            </a:r>
            <a:r>
              <a:rPr lang="es-ES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1400" dirty="0"/>
              <a:t>¿Para qué sirven?</a:t>
            </a:r>
          </a:p>
          <a:p>
            <a:pPr algn="just">
              <a:lnSpc>
                <a:spcPct val="150000"/>
              </a:lnSpc>
            </a:pPr>
            <a:r>
              <a:rPr lang="es-ES" sz="1400" dirty="0"/>
              <a:t>Cumplen variedad de funciones: estructura de huesos y dientes, transporte de oxígeno en </a:t>
            </a:r>
            <a:r>
              <a:rPr lang="es-ES" sz="1400" dirty="0" smtClean="0"/>
              <a:t>los glóbulos </a:t>
            </a:r>
            <a:r>
              <a:rPr lang="es-ES" sz="1400" dirty="0"/>
              <a:t>rojos, transmisión de los impulsos nerviosos, contracción muscular, cicatrización </a:t>
            </a:r>
            <a:r>
              <a:rPr lang="es-ES" sz="1400" dirty="0" smtClean="0"/>
              <a:t>de las </a:t>
            </a:r>
            <a:r>
              <a:rPr lang="es-ES" sz="1400" dirty="0"/>
              <a:t>heridas, respuesta inmunológica, </a:t>
            </a:r>
            <a:r>
              <a:rPr lang="es-ES" sz="1400" dirty="0" smtClean="0"/>
              <a:t>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687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739</TotalTime>
  <Words>1409</Words>
  <Application>Microsoft Office PowerPoint</Application>
  <PresentationFormat>Presentación en pantalla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Galo Barcia</dc:creator>
  <cp:lastModifiedBy>Galo Barcia</cp:lastModifiedBy>
  <cp:revision>28</cp:revision>
  <dcterms:created xsi:type="dcterms:W3CDTF">2020-04-23T20:20:34Z</dcterms:created>
  <dcterms:modified xsi:type="dcterms:W3CDTF">2020-04-24T23:02:07Z</dcterms:modified>
</cp:coreProperties>
</file>